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1"/>
  </p:notesMasterIdLst>
  <p:handoutMasterIdLst>
    <p:handoutMasterId r:id="rId22"/>
  </p:handoutMasterIdLst>
  <p:sldIdLst>
    <p:sldId id="290" r:id="rId6"/>
    <p:sldId id="277" r:id="rId7"/>
    <p:sldId id="291" r:id="rId8"/>
    <p:sldId id="305" r:id="rId9"/>
    <p:sldId id="293" r:id="rId10"/>
    <p:sldId id="295" r:id="rId11"/>
    <p:sldId id="294" r:id="rId12"/>
    <p:sldId id="296" r:id="rId13"/>
    <p:sldId id="306" r:id="rId14"/>
    <p:sldId id="310" r:id="rId15"/>
    <p:sldId id="307" r:id="rId16"/>
    <p:sldId id="308" r:id="rId17"/>
    <p:sldId id="309" r:id="rId18"/>
    <p:sldId id="303"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19" userDrawn="1">
          <p15:clr>
            <a:srgbClr val="A4A3A4"/>
          </p15:clr>
        </p15:guide>
        <p15:guide id="2" pos="3863" userDrawn="1">
          <p15:clr>
            <a:srgbClr val="A4A3A4"/>
          </p15:clr>
        </p15:guide>
        <p15:guide id="3" pos="7512" userDrawn="1">
          <p15:clr>
            <a:srgbClr val="A4A3A4"/>
          </p15:clr>
        </p15:guide>
        <p15:guide id="4" pos="144" userDrawn="1">
          <p15:clr>
            <a:srgbClr val="A4A3A4"/>
          </p15:clr>
        </p15:guide>
        <p15:guide id="5" orient="horz" pos="640"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0" autoAdjust="0"/>
    <p:restoredTop sz="94652" autoAdjust="0"/>
  </p:normalViewPr>
  <p:slideViewPr>
    <p:cSldViewPr snapToGrid="0" showGuides="1">
      <p:cViewPr>
        <p:scale>
          <a:sx n="76" d="100"/>
          <a:sy n="76" d="100"/>
        </p:scale>
        <p:origin x="124" y="60"/>
      </p:cViewPr>
      <p:guideLst>
        <p:guide orient="horz" pos="2319"/>
        <p:guide pos="3863"/>
        <p:guide pos="7512"/>
        <p:guide pos="144"/>
        <p:guide orient="horz" pos="640"/>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11/2/2023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000EEB-8338-48D7-8EE8-EE0082EF76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3051639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3819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61721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420533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3654239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156993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76888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07820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66072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71153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24482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04842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58860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15486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7602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59176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14482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842238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01439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19762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58434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68371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47332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5246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11/2/2023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11/2/2023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11/2/2023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6786859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56644" y="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56644" y="2850144"/>
            <a:ext cx="11862924" cy="1575805"/>
          </a:xfrm>
        </p:spPr>
        <p:txBody>
          <a:bodyPr>
            <a:normAutofit fontScale="90000"/>
          </a:bodyPr>
          <a:lstStyle/>
          <a:p>
            <a:pPr algn="ctr"/>
            <a:r>
              <a:rPr lang="en-US" dirty="0"/>
              <a:t> </a:t>
            </a:r>
            <a:r>
              <a:rPr lang="en-US" sz="4400" b="1" dirty="0">
                <a:solidFill>
                  <a:schemeClr val="accent1">
                    <a:lumMod val="60000"/>
                    <a:lumOff val="40000"/>
                  </a:schemeClr>
                </a:solidFill>
                <a:latin typeface="Bodoni MT" panose="02070603080606020203" pitchFamily="18" charset="0"/>
              </a:rPr>
              <a:t>Detection of Counterfeit Products Using Blockchain QR Code</a:t>
            </a:r>
            <a:endParaRPr lang="ru-RU" sz="4400" b="1" dirty="0">
              <a:solidFill>
                <a:schemeClr val="accent1">
                  <a:lumMod val="60000"/>
                  <a:lumOff val="40000"/>
                </a:schemeClr>
              </a:solidFill>
              <a:latin typeface="+mn-lt"/>
            </a:endParaRPr>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5971921" y="4777380"/>
            <a:ext cx="4008691" cy="861420"/>
          </a:xfrm>
        </p:spPr>
        <p:txBody>
          <a:bodyPr>
            <a:normAutofit/>
          </a:bodyPr>
          <a:lstStyle/>
          <a:p>
            <a:r>
              <a:rPr lang="en-US" dirty="0"/>
              <a:t> </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4" name="Picture 3">
            <a:extLst>
              <a:ext uri="{FF2B5EF4-FFF2-40B4-BE49-F238E27FC236}">
                <a16:creationId xmlns:a16="http://schemas.microsoft.com/office/drawing/2014/main" id="{9DD9428C-88E8-CD80-F91B-2DC0B84C1016}"/>
              </a:ext>
            </a:extLst>
          </p:cNvPr>
          <p:cNvPicPr>
            <a:picLocks noChangeAspect="1"/>
          </p:cNvPicPr>
          <p:nvPr/>
        </p:nvPicPr>
        <p:blipFill rotWithShape="1">
          <a:blip r:embed="rId5"/>
          <a:srcRect t="8790" r="2378" b="7710"/>
          <a:stretch/>
        </p:blipFill>
        <p:spPr>
          <a:xfrm>
            <a:off x="0" y="383807"/>
            <a:ext cx="10414230" cy="1948172"/>
          </a:xfrm>
          <a:prstGeom prst="rect">
            <a:avLst/>
          </a:prstGeom>
        </p:spPr>
      </p:pic>
      <p:sp>
        <p:nvSpPr>
          <p:cNvPr id="7" name="TextBox 6">
            <a:extLst>
              <a:ext uri="{FF2B5EF4-FFF2-40B4-BE49-F238E27FC236}">
                <a16:creationId xmlns:a16="http://schemas.microsoft.com/office/drawing/2014/main" id="{8F3AECAF-C1C5-DFC7-3641-644C6A523E59}"/>
              </a:ext>
            </a:extLst>
          </p:cNvPr>
          <p:cNvSpPr txBox="1"/>
          <p:nvPr/>
        </p:nvSpPr>
        <p:spPr>
          <a:xfrm>
            <a:off x="8830434" y="5115101"/>
            <a:ext cx="617826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p:txBody>
      </p:sp>
      <p:sp>
        <p:nvSpPr>
          <p:cNvPr id="9" name="TextBox 8">
            <a:extLst>
              <a:ext uri="{FF2B5EF4-FFF2-40B4-BE49-F238E27FC236}">
                <a16:creationId xmlns:a16="http://schemas.microsoft.com/office/drawing/2014/main" id="{911D38F6-E17B-2406-7DBE-BA53B38E9099}"/>
              </a:ext>
            </a:extLst>
          </p:cNvPr>
          <p:cNvSpPr txBox="1"/>
          <p:nvPr/>
        </p:nvSpPr>
        <p:spPr>
          <a:xfrm>
            <a:off x="979137" y="5271356"/>
            <a:ext cx="858362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p:txBody>
      </p:sp>
      <p:sp>
        <p:nvSpPr>
          <p:cNvPr id="11" name="TextBox 10">
            <a:extLst>
              <a:ext uri="{FF2B5EF4-FFF2-40B4-BE49-F238E27FC236}">
                <a16:creationId xmlns:a16="http://schemas.microsoft.com/office/drawing/2014/main" id="{1436B94F-C00F-8C14-5E50-E53269FF7942}"/>
              </a:ext>
            </a:extLst>
          </p:cNvPr>
          <p:cNvSpPr txBox="1"/>
          <p:nvPr/>
        </p:nvSpPr>
        <p:spPr>
          <a:xfrm>
            <a:off x="4717657" y="2540689"/>
            <a:ext cx="7798025"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white"/>
                </a:solidFill>
                <a:effectLst/>
                <a:uLnTx/>
                <a:uFillTx/>
                <a:latin typeface="Century Gothic" panose="020B0502020202020204"/>
                <a:ea typeface="+mn-ea"/>
                <a:cs typeface="+mn-cs"/>
              </a:rPr>
              <a:t> </a:t>
            </a:r>
            <a:endParaRPr kumimoji="0" lang="en-IN" sz="2400" b="1"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6917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BD2F1F-ACC3-299F-D49F-E6C5E88FB4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2" t="4924" r="4166" b="47213"/>
          <a:stretch/>
        </p:blipFill>
        <p:spPr bwMode="auto">
          <a:xfrm>
            <a:off x="1521229" y="1007611"/>
            <a:ext cx="8645236" cy="211789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F4EF12F9-C58D-A810-04FC-32E8498BED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24" r="5517" b="51153"/>
          <a:stretch/>
        </p:blipFill>
        <p:spPr bwMode="auto">
          <a:xfrm>
            <a:off x="1521229" y="3848793"/>
            <a:ext cx="8645236" cy="218624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8301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E2C2-A2AA-E7A8-E517-5E9FAE65F21D}"/>
              </a:ext>
            </a:extLst>
          </p:cNvPr>
          <p:cNvSpPr>
            <a:spLocks noGrp="1"/>
          </p:cNvSpPr>
          <p:nvPr>
            <p:ph type="title"/>
          </p:nvPr>
        </p:nvSpPr>
        <p:spPr/>
        <p:txBody>
          <a:bodyPr/>
          <a:lstStyle/>
          <a:p>
            <a:r>
              <a:rPr lang="en-IN" dirty="0"/>
              <a:t> </a:t>
            </a:r>
          </a:p>
        </p:txBody>
      </p:sp>
      <p:pic>
        <p:nvPicPr>
          <p:cNvPr id="3" name="Picture 2">
            <a:extLst>
              <a:ext uri="{FF2B5EF4-FFF2-40B4-BE49-F238E27FC236}">
                <a16:creationId xmlns:a16="http://schemas.microsoft.com/office/drawing/2014/main" id="{9543A96E-3A9E-4E94-1A80-BD1AF1B922E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412" t="11030" r="17793" b="7820"/>
          <a:stretch/>
        </p:blipFill>
        <p:spPr bwMode="auto">
          <a:xfrm>
            <a:off x="1845578" y="1801017"/>
            <a:ext cx="8011486" cy="426402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2B358042-C239-397C-46B2-EDF616715DF4}"/>
              </a:ext>
            </a:extLst>
          </p:cNvPr>
          <p:cNvSpPr txBox="1"/>
          <p:nvPr/>
        </p:nvSpPr>
        <p:spPr>
          <a:xfrm>
            <a:off x="1730230" y="569911"/>
            <a:ext cx="6094602" cy="1231106"/>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 </a:t>
            </a:r>
          </a:p>
          <a:p>
            <a:r>
              <a:rPr lang="en-IN" sz="2000" b="1" dirty="0">
                <a:latin typeface="Times New Roman" panose="02020603050405020304" pitchFamily="18" charset="0"/>
                <a:cs typeface="Times New Roman" panose="02020603050405020304" pitchFamily="18" charset="0"/>
              </a:rPr>
              <a:t>Consumer page</a:t>
            </a:r>
          </a:p>
          <a:p>
            <a:endParaRPr lang="en-IN" sz="1800"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case 1: When a product is authentic</a:t>
            </a:r>
            <a:r>
              <a:rPr lang="en-IN"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8696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AD09-A416-695B-C029-5C682CDB2B1D}"/>
              </a:ext>
            </a:extLst>
          </p:cNvPr>
          <p:cNvSpPr>
            <a:spLocks noGrp="1"/>
          </p:cNvSpPr>
          <p:nvPr>
            <p:ph type="title"/>
          </p:nvPr>
        </p:nvSpPr>
        <p:spPr/>
        <p:txBody>
          <a:bodyPr>
            <a:normAutofit fontScale="90000"/>
          </a:bodyPr>
          <a:lstStyle/>
          <a:p>
            <a:r>
              <a:rPr lang="en-IN" sz="4400" b="1" dirty="0">
                <a:latin typeface="Times New Roman" panose="02020603050405020304" pitchFamily="18" charset="0"/>
                <a:cs typeface="Times New Roman" panose="02020603050405020304" pitchFamily="18" charset="0"/>
              </a:rPr>
              <a:t> </a:t>
            </a:r>
            <a:br>
              <a:rPr lang="en-IN" sz="4400" b="1" dirty="0">
                <a:latin typeface="Times New Roman" panose="02020603050405020304" pitchFamily="18" charset="0"/>
                <a:cs typeface="Times New Roman" panose="02020603050405020304" pitchFamily="18" charset="0"/>
              </a:rPr>
            </a:br>
            <a:br>
              <a:rPr lang="en-IN"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        </a:t>
            </a:r>
            <a:r>
              <a:rPr lang="en-IN" sz="2200" b="1" dirty="0">
                <a:latin typeface="Times New Roman" panose="02020603050405020304" pitchFamily="18" charset="0"/>
                <a:cs typeface="Times New Roman" panose="02020603050405020304" pitchFamily="18" charset="0"/>
              </a:rPr>
              <a:t>Consumer page</a:t>
            </a:r>
            <a:br>
              <a:rPr lang="en-IN" sz="4400" b="1" dirty="0">
                <a:latin typeface="Times New Roman" panose="02020603050405020304" pitchFamily="18" charset="0"/>
                <a:cs typeface="Times New Roman" panose="02020603050405020304" pitchFamily="18" charset="0"/>
              </a:rPr>
            </a:br>
            <a:r>
              <a:rPr lang="en-IN" sz="44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case 2: When a product is unauthentic</a:t>
            </a:r>
            <a:r>
              <a:rPr lang="en-IN" b="1" dirty="0">
                <a:latin typeface="Times New Roman" panose="02020603050405020304" pitchFamily="18" charset="0"/>
                <a:cs typeface="Times New Roman" panose="02020603050405020304" pitchFamily="18" charset="0"/>
              </a:rPr>
              <a:t>.</a:t>
            </a:r>
            <a:br>
              <a:rPr lang="en-IN" b="1" dirty="0">
                <a:latin typeface="Times New Roman" panose="02020603050405020304" pitchFamily="18" charset="0"/>
                <a:cs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F29001A1-6246-9F35-FB81-C0E2B6A5DB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4" t="9383" r="24893" b="6820"/>
          <a:stretch/>
        </p:blipFill>
        <p:spPr bwMode="auto">
          <a:xfrm>
            <a:off x="1828801" y="1767839"/>
            <a:ext cx="8595360" cy="45498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121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6FB460-4B69-E779-D8E2-BBCB8B07B247}"/>
              </a:ext>
            </a:extLst>
          </p:cNvPr>
          <p:cNvPicPr>
            <a:picLocks noChangeAspect="1"/>
          </p:cNvPicPr>
          <p:nvPr/>
        </p:nvPicPr>
        <p:blipFill rotWithShape="1">
          <a:blip r:embed="rId2">
            <a:extLst>
              <a:ext uri="{28A0092B-C50C-407E-A947-70E740481C1C}">
                <a14:useLocalDpi xmlns:a14="http://schemas.microsoft.com/office/drawing/2010/main" val="0"/>
              </a:ext>
            </a:extLst>
          </a:blip>
          <a:srcRect l="14735" t="14262" r="16241" b="16770"/>
          <a:stretch/>
        </p:blipFill>
        <p:spPr bwMode="auto">
          <a:xfrm>
            <a:off x="1828800" y="1637607"/>
            <a:ext cx="8445731" cy="4530436"/>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138AA4D1-3E87-2368-FB31-CE43EDF35A8F}"/>
              </a:ext>
            </a:extLst>
          </p:cNvPr>
          <p:cNvSpPr txBox="1"/>
          <p:nvPr/>
        </p:nvSpPr>
        <p:spPr>
          <a:xfrm>
            <a:off x="1627217" y="689957"/>
            <a:ext cx="6097384" cy="1261884"/>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 Database Information</a:t>
            </a:r>
            <a:br>
              <a:rPr lang="en-IN" sz="4000"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3284692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flipV="1">
            <a:off x="3680652" y="907524"/>
            <a:ext cx="7096204" cy="1"/>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799139" y="791456"/>
            <a:ext cx="3042877"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35516" y="907524"/>
            <a:ext cx="371138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741965"/>
            <a:ext cx="1371600" cy="246221"/>
          </a:xfrm>
          <a:prstGeom prst="rect">
            <a:avLst/>
          </a:prstGeom>
        </p:spPr>
        <p:txBody>
          <a:bodyPr wrap="square" lIns="0" tIns="0" rIns="0" bIns="0" anchor="ctr">
            <a:spAutoFit/>
          </a:bodyPr>
          <a:lstStyle/>
          <a:p>
            <a:pPr algn="ctr"/>
            <a:endParaRPr lang="en-US" sz="1600" dirty="0">
              <a:solidFill>
                <a:schemeClr val="bg1"/>
              </a:solidFill>
            </a:endParaRP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789886"/>
            <a:ext cx="1348582" cy="223394"/>
          </a:xfrm>
          <a:prstGeom prst="rect">
            <a:avLst/>
          </a:prstGeom>
        </p:spPr>
        <p:txBody>
          <a:bodyPr wrap="square" lIns="0" tIns="0" rIns="0" bIns="0" anchor="ctr">
            <a:spAutoFit/>
          </a:bodyPr>
          <a:lstStyle/>
          <a:p>
            <a:pPr>
              <a:lnSpc>
                <a:spcPts val="1900"/>
              </a:lnSpc>
            </a:pPr>
            <a:endParaRPr lang="en-US" sz="1400" dirty="0">
              <a:solidFill>
                <a:schemeClr val="tx1">
                  <a:lumMod val="75000"/>
                  <a:lumOff val="25000"/>
                </a:schemeClr>
              </a:solidFill>
              <a:cs typeface="Segoe UI" panose="020B0502040204020203" pitchFamily="34" charset="0"/>
            </a:endParaRP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431847"/>
            <a:ext cx="1348582" cy="223394"/>
          </a:xfrm>
          <a:prstGeom prst="rect">
            <a:avLst/>
          </a:prstGeom>
        </p:spPr>
        <p:txBody>
          <a:bodyPr wrap="square" lIns="0" tIns="0" rIns="0" bIns="0" anchor="ctr">
            <a:spAutoFit/>
          </a:bodyPr>
          <a:lstStyle/>
          <a:p>
            <a:pPr>
              <a:lnSpc>
                <a:spcPts val="1900"/>
              </a:lnSpc>
            </a:pPr>
            <a:endParaRPr lang="en-US" sz="1400" dirty="0">
              <a:solidFill>
                <a:schemeClr val="tx1">
                  <a:lumMod val="75000"/>
                  <a:lumOff val="25000"/>
                </a:schemeClr>
              </a:solidFill>
              <a:cs typeface="Segoe UI" panose="020B0502040204020203" pitchFamily="34" charset="0"/>
            </a:endParaRPr>
          </a:p>
        </p:txBody>
      </p:sp>
      <p:sp>
        <p:nvSpPr>
          <p:cNvPr id="92" name="Rectangle 91">
            <a:extLst>
              <a:ext uri="{FF2B5EF4-FFF2-40B4-BE49-F238E27FC236}">
                <a16:creationId xmlns:a16="http://schemas.microsoft.com/office/drawing/2014/main" id="{A69BDC62-882D-49FD-B60A-05F493B04723}"/>
              </a:ext>
            </a:extLst>
          </p:cNvPr>
          <p:cNvSpPr/>
          <p:nvPr/>
        </p:nvSpPr>
        <p:spPr>
          <a:xfrm>
            <a:off x="266700" y="2468356"/>
            <a:ext cx="1348582" cy="223394"/>
          </a:xfrm>
          <a:prstGeom prst="rect">
            <a:avLst/>
          </a:prstGeom>
        </p:spPr>
        <p:txBody>
          <a:bodyPr wrap="square" lIns="0" tIns="0" rIns="0" bIns="0" anchor="ctr">
            <a:spAutoFit/>
          </a:bodyPr>
          <a:lstStyle/>
          <a:p>
            <a:pPr algn="r">
              <a:lnSpc>
                <a:spcPts val="1900"/>
              </a:lnSpc>
            </a:pPr>
            <a:endParaRPr lang="en-US" sz="1400" dirty="0">
              <a:solidFill>
                <a:schemeClr val="tx1">
                  <a:lumMod val="75000"/>
                  <a:lumOff val="25000"/>
                </a:schemeClr>
              </a:solidFill>
              <a:cs typeface="Segoe UI" panose="020B0502040204020203" pitchFamily="34" charset="0"/>
            </a:endParaRPr>
          </a:p>
        </p:txBody>
      </p:sp>
      <p:sp>
        <p:nvSpPr>
          <p:cNvPr id="93" name="Rectangle 92">
            <a:extLst>
              <a:ext uri="{FF2B5EF4-FFF2-40B4-BE49-F238E27FC236}">
                <a16:creationId xmlns:a16="http://schemas.microsoft.com/office/drawing/2014/main" id="{FC109BEC-95E0-4EA0-B65C-A8353481F394}"/>
              </a:ext>
            </a:extLst>
          </p:cNvPr>
          <p:cNvSpPr/>
          <p:nvPr/>
        </p:nvSpPr>
        <p:spPr>
          <a:xfrm>
            <a:off x="266700" y="4753379"/>
            <a:ext cx="1348582" cy="223394"/>
          </a:xfrm>
          <a:prstGeom prst="rect">
            <a:avLst/>
          </a:prstGeom>
        </p:spPr>
        <p:txBody>
          <a:bodyPr wrap="square" lIns="0" tIns="0" rIns="0" bIns="0" anchor="ctr">
            <a:spAutoFit/>
          </a:bodyPr>
          <a:lstStyle/>
          <a:p>
            <a:pPr algn="r">
              <a:lnSpc>
                <a:spcPts val="1900"/>
              </a:lnSpc>
            </a:pPr>
            <a:endParaRPr lang="en-US" sz="1400" dirty="0">
              <a:solidFill>
                <a:schemeClr val="tx1">
                  <a:lumMod val="75000"/>
                  <a:lumOff val="25000"/>
                </a:schemeClr>
              </a:solidFill>
              <a:cs typeface="Segoe UI" panose="020B0502040204020203" pitchFamily="34" charset="0"/>
            </a:endParaRPr>
          </a:p>
        </p:txBody>
      </p:sp>
      <p:sp>
        <p:nvSpPr>
          <p:cNvPr id="5" name="TextBox 4">
            <a:extLst>
              <a:ext uri="{FF2B5EF4-FFF2-40B4-BE49-F238E27FC236}">
                <a16:creationId xmlns:a16="http://schemas.microsoft.com/office/drawing/2014/main" id="{0A0C21F1-E0F4-4B04-49C3-5CF91E323E04}"/>
              </a:ext>
            </a:extLst>
          </p:cNvPr>
          <p:cNvSpPr txBox="1"/>
          <p:nvPr/>
        </p:nvSpPr>
        <p:spPr>
          <a:xfrm>
            <a:off x="799140" y="1506405"/>
            <a:ext cx="9151684" cy="2585323"/>
          </a:xfrm>
          <a:prstGeom prst="rect">
            <a:avLst/>
          </a:prstGeom>
          <a:noFill/>
        </p:spPr>
        <p:txBody>
          <a:bodyPr wrap="square">
            <a:spAutoFit/>
          </a:bodyPr>
          <a:lstStyle/>
          <a:p>
            <a:pPr marL="127000" lvl="0" algn="l" rtl="0">
              <a:spcBef>
                <a:spcPts val="0"/>
              </a:spcBef>
              <a:spcAft>
                <a:spcPts val="0"/>
              </a:spcAft>
              <a:buSzPts val="1600"/>
            </a:pPr>
            <a:endParaRPr lang="en-US" sz="1800" dirty="0"/>
          </a:p>
          <a:p>
            <a:pPr marL="457200" lvl="0" indent="-330200" algn="just" rtl="0">
              <a:spcBef>
                <a:spcPts val="0"/>
              </a:spcBef>
              <a:spcAft>
                <a:spcPts val="0"/>
              </a:spcAft>
              <a:buSzPts val="1600"/>
              <a:buChar char="❏"/>
            </a:pPr>
            <a:r>
              <a:rPr lang="en-US" sz="1800" dirty="0"/>
              <a:t> T</a:t>
            </a:r>
            <a:r>
              <a:rPr lang="en-US" b="0" i="0" dirty="0">
                <a:effectLst/>
              </a:rPr>
              <a:t>he adoption of blockchain and QR code technology for counterfeit project identification is a promising development that can help reduce the number of counterfeit products in circulation, protecting both manufacturers and consumers.</a:t>
            </a:r>
          </a:p>
          <a:p>
            <a:pPr marL="127000" lvl="0" algn="just" rtl="0">
              <a:spcBef>
                <a:spcPts val="0"/>
              </a:spcBef>
              <a:spcAft>
                <a:spcPts val="0"/>
              </a:spcAft>
              <a:buSzPts val="1600"/>
            </a:pPr>
            <a:r>
              <a:rPr lang="en-US" b="0" i="0" dirty="0">
                <a:effectLst/>
              </a:rPr>
              <a:t> </a:t>
            </a:r>
          </a:p>
          <a:p>
            <a:pPr marL="457200" lvl="0" indent="-330200" algn="just" rtl="0">
              <a:spcBef>
                <a:spcPts val="0"/>
              </a:spcBef>
              <a:spcAft>
                <a:spcPts val="0"/>
              </a:spcAft>
              <a:buSzPts val="1600"/>
              <a:buChar char="❏"/>
            </a:pPr>
            <a:r>
              <a:rPr lang="en-US" b="0" i="0" dirty="0">
                <a:effectLst/>
              </a:rPr>
              <a:t>As technology continues to advance, we may see new solutions and approaches to address few limitations of blockchain technology, making it an even more attractive option for implementing secure and transparent supply chain systems</a:t>
            </a:r>
            <a:r>
              <a:rPr lang="en-US" b="0" i="0" dirty="0">
                <a:effectLst/>
                <a:latin typeface="Söhne"/>
              </a:rPr>
              <a:t>.</a:t>
            </a:r>
            <a:endParaRPr lang="en-US" sz="1800" dirty="0"/>
          </a:p>
          <a:p>
            <a:pPr marL="127000" lvl="0" algn="l" rtl="0">
              <a:spcBef>
                <a:spcPts val="0"/>
              </a:spcBef>
              <a:spcAft>
                <a:spcPts val="0"/>
              </a:spcAft>
              <a:buSzPts val="1600"/>
            </a:pPr>
            <a:endParaRPr lang="en-US" sz="1800" dirty="0"/>
          </a:p>
        </p:txBody>
      </p:sp>
    </p:spTree>
    <p:extLst>
      <p:ext uri="{BB962C8B-B14F-4D97-AF65-F5344CB8AC3E}">
        <p14:creationId xmlns:p14="http://schemas.microsoft.com/office/powerpoint/2010/main" val="2358206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5219979" y="922852"/>
            <a:ext cx="705910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6019533" cy="13849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 sz="3600" dirty="0"/>
          </a:p>
          <a:p>
            <a:pPr algn="ctr"/>
            <a:r>
              <a:rPr lang="en" sz="3600" b="1" dirty="0"/>
              <a:t>INTRODUCTION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467656" y="922852"/>
            <a:ext cx="370478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a:t>
            </a:r>
            <a:r>
              <a:rPr lang="en-US" sz="1400" dirty="0" err="1">
                <a:solidFill>
                  <a:schemeClr val="bg1"/>
                </a:solidFill>
                <a:cs typeface="Segoe UI" panose="020B0502040204020203" pitchFamily="34" charset="0"/>
              </a:rPr>
              <a:t>ipsmlor</a:t>
            </a:r>
            <a:r>
              <a:rPr lang="en-US" sz="1400" dirty="0">
                <a:solidFill>
                  <a:schemeClr val="bg1"/>
                </a:solidFill>
                <a:cs typeface="Segoe UI" panose="020B0502040204020203" pitchFamily="34" charset="0"/>
              </a:rPr>
              <a:t>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BFC57857-25E9-18F1-0400-1A473130E003}"/>
              </a:ext>
            </a:extLst>
          </p:cNvPr>
          <p:cNvSpPr txBox="1"/>
          <p:nvPr/>
        </p:nvSpPr>
        <p:spPr>
          <a:xfrm>
            <a:off x="123672" y="1419786"/>
            <a:ext cx="6519292" cy="5632311"/>
          </a:xfrm>
          <a:prstGeom prst="rect">
            <a:avLst/>
          </a:prstGeom>
          <a:noFill/>
        </p:spPr>
        <p:txBody>
          <a:bodyPr wrap="square">
            <a:spAutoFit/>
          </a:bodyPr>
          <a:lstStyle/>
          <a:p>
            <a:pPr marL="127000" algn="just">
              <a:buSzPts val="1600"/>
            </a:pPr>
            <a:r>
              <a:rPr lang="en-US" b="0" i="0" dirty="0">
                <a:solidFill>
                  <a:srgbClr val="666666"/>
                </a:solidFill>
                <a:effectLst/>
                <a:latin typeface="Open Sans" panose="020B0606030504020204" pitchFamily="34" charset="0"/>
              </a:rPr>
              <a:t> </a:t>
            </a:r>
            <a:r>
              <a:rPr lang="en-US" b="0" i="0" dirty="0">
                <a:solidFill>
                  <a:srgbClr val="D1D5DB"/>
                </a:solidFill>
                <a:effectLst/>
                <a:highlight>
                  <a:srgbClr val="000000"/>
                </a:highlight>
                <a:latin typeface="+mj-lt"/>
              </a:rPr>
              <a:t> </a:t>
            </a:r>
            <a:endParaRPr lang="en-US" b="0" i="0" dirty="0">
              <a:solidFill>
                <a:srgbClr val="666666"/>
              </a:solidFill>
              <a:effectLst/>
              <a:latin typeface="+mj-lt"/>
            </a:endParaRPr>
          </a:p>
          <a:p>
            <a:pPr marL="457200" lvl="0" indent="-330200" algn="just" rtl="0">
              <a:spcBef>
                <a:spcPts val="0"/>
              </a:spcBef>
              <a:spcAft>
                <a:spcPts val="0"/>
              </a:spcAft>
              <a:buSzPts val="1600"/>
              <a:buChar char="❏"/>
            </a:pPr>
            <a:r>
              <a:rPr lang="en-US" dirty="0"/>
              <a:t>Counterfeit products have  become a major problem in recent years, with consumers often unable to differentiate between genuine and fake products. </a:t>
            </a:r>
          </a:p>
          <a:p>
            <a:pPr marL="127000" lvl="0" algn="just" rtl="0">
              <a:spcBef>
                <a:spcPts val="0"/>
              </a:spcBef>
              <a:spcAft>
                <a:spcPts val="0"/>
              </a:spcAft>
              <a:buSzPts val="1600"/>
            </a:pPr>
            <a:endParaRPr lang="en-US" dirty="0"/>
          </a:p>
          <a:p>
            <a:pPr marL="457200" lvl="0" indent="-330200" algn="just" rtl="0">
              <a:spcBef>
                <a:spcPts val="0"/>
              </a:spcBef>
              <a:spcAft>
                <a:spcPts val="0"/>
              </a:spcAft>
              <a:buSzPts val="1600"/>
              <a:buChar char="❏"/>
            </a:pPr>
            <a:r>
              <a:rPr lang="en-US" dirty="0"/>
              <a:t>This has resulted in loss of revenue for companies, as well as potential harm to consumers .</a:t>
            </a:r>
          </a:p>
          <a:p>
            <a:pPr marL="127000" lvl="0" algn="just" rtl="0">
              <a:spcBef>
                <a:spcPts val="0"/>
              </a:spcBef>
              <a:spcAft>
                <a:spcPts val="0"/>
              </a:spcAft>
              <a:buSzPts val="1600"/>
            </a:pPr>
            <a:endParaRPr lang="en-US" dirty="0"/>
          </a:p>
          <a:p>
            <a:pPr marL="457200" lvl="0" indent="-330200" algn="just" rtl="0">
              <a:spcBef>
                <a:spcPts val="0"/>
              </a:spcBef>
              <a:spcAft>
                <a:spcPts val="0"/>
              </a:spcAft>
              <a:buSzPts val="1600"/>
              <a:buChar char="❏"/>
            </a:pPr>
            <a:r>
              <a:rPr lang="en-US" sz="1800" dirty="0"/>
              <a:t>The combination of Blockchain and </a:t>
            </a:r>
            <a:r>
              <a:rPr lang="en-US" sz="1800" dirty="0" err="1"/>
              <a:t>QRcode</a:t>
            </a:r>
            <a:r>
              <a:rPr lang="en-US" sz="1800" dirty="0"/>
              <a:t> technology provides an easy-to-use solution for consumers to verify product authenticity, and enhances the security of the system.</a:t>
            </a:r>
          </a:p>
          <a:p>
            <a:pPr marL="127000" lvl="0" algn="just" rtl="0">
              <a:spcBef>
                <a:spcPts val="0"/>
              </a:spcBef>
              <a:spcAft>
                <a:spcPts val="0"/>
              </a:spcAft>
              <a:buSzPts val="1600"/>
            </a:pPr>
            <a:endParaRPr lang="en-US" sz="1800" dirty="0"/>
          </a:p>
          <a:p>
            <a:pPr marL="457200" lvl="0" indent="-330200" algn="just" rtl="0">
              <a:spcBef>
                <a:spcPts val="0"/>
              </a:spcBef>
              <a:spcAft>
                <a:spcPts val="0"/>
              </a:spcAft>
              <a:buSzPts val="1600"/>
              <a:buChar char="❏"/>
            </a:pPr>
            <a:r>
              <a:rPr lang="en-US" sz="1800" dirty="0"/>
              <a:t>The project aims to provide a reliable solution for companies to manage their supply chain and ensure their products are genuine.   </a:t>
            </a:r>
          </a:p>
          <a:p>
            <a:pPr marL="127000" lvl="0" algn="just" rtl="0">
              <a:spcBef>
                <a:spcPts val="0"/>
              </a:spcBef>
              <a:spcAft>
                <a:spcPts val="0"/>
              </a:spcAft>
              <a:buSzPts val="1600"/>
            </a:pPr>
            <a:endParaRPr lang="en-US" dirty="0"/>
          </a:p>
          <a:p>
            <a:pPr marL="457200" lvl="0" indent="-330200" algn="just" rtl="0">
              <a:spcBef>
                <a:spcPts val="0"/>
              </a:spcBef>
              <a:spcAft>
                <a:spcPts val="0"/>
              </a:spcAft>
              <a:buSzPts val="1600"/>
              <a:buChar char="❏"/>
            </a:pPr>
            <a:endParaRPr lang="en-US" dirty="0"/>
          </a:p>
          <a:p>
            <a:pPr marL="457200" lvl="0" indent="-330200" algn="just" rtl="0">
              <a:spcBef>
                <a:spcPts val="0"/>
              </a:spcBef>
              <a:spcAft>
                <a:spcPts val="0"/>
              </a:spcAft>
              <a:buSzPts val="1600"/>
              <a:buChar char="❏"/>
            </a:pPr>
            <a:endParaRPr lang="en-US" dirty="0"/>
          </a:p>
          <a:p>
            <a:pPr marL="127000" lvl="0" algn="just" rtl="0">
              <a:spcBef>
                <a:spcPts val="0"/>
              </a:spcBef>
              <a:spcAft>
                <a:spcPts val="0"/>
              </a:spcAft>
              <a:buSzPts val="1600"/>
            </a:pPr>
            <a:endParaRPr lang="en-US" sz="1800" dirty="0"/>
          </a:p>
          <a:p>
            <a:pPr marL="457200" lvl="0" indent="-330200" algn="just" rtl="0">
              <a:spcBef>
                <a:spcPts val="0"/>
              </a:spcBef>
              <a:spcAft>
                <a:spcPts val="0"/>
              </a:spcAft>
              <a:buSzPts val="1600"/>
              <a:buChar char="❏"/>
            </a:pPr>
            <a:endParaRPr lang="en-US" sz="1800" dirty="0"/>
          </a:p>
        </p:txBody>
      </p:sp>
      <p:pic>
        <p:nvPicPr>
          <p:cNvPr id="16" name="Picture 15">
            <a:extLst>
              <a:ext uri="{FF2B5EF4-FFF2-40B4-BE49-F238E27FC236}">
                <a16:creationId xmlns:a16="http://schemas.microsoft.com/office/drawing/2014/main" id="{DD1EF808-4658-1D26-8DB1-058FFC99F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590" y="1657171"/>
            <a:ext cx="2322949" cy="1475610"/>
          </a:xfrm>
          <a:prstGeom prst="rect">
            <a:avLst/>
          </a:prstGeom>
        </p:spPr>
      </p:pic>
      <p:pic>
        <p:nvPicPr>
          <p:cNvPr id="18" name="Picture 17">
            <a:extLst>
              <a:ext uri="{FF2B5EF4-FFF2-40B4-BE49-F238E27FC236}">
                <a16:creationId xmlns:a16="http://schemas.microsoft.com/office/drawing/2014/main" id="{78B1B68B-20C6-CD2C-104C-FB49CB15B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799" y="1655206"/>
            <a:ext cx="2032490" cy="1475610"/>
          </a:xfrm>
          <a:prstGeom prst="rect">
            <a:avLst/>
          </a:prstGeom>
        </p:spPr>
      </p:pic>
      <p:pic>
        <p:nvPicPr>
          <p:cNvPr id="22" name="Picture 21">
            <a:extLst>
              <a:ext uri="{FF2B5EF4-FFF2-40B4-BE49-F238E27FC236}">
                <a16:creationId xmlns:a16="http://schemas.microsoft.com/office/drawing/2014/main" id="{BE239938-6669-3554-2812-11C1F8D358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3981" y="3541041"/>
            <a:ext cx="2374347" cy="1329634"/>
          </a:xfrm>
          <a:prstGeom prst="rect">
            <a:avLst/>
          </a:prstGeom>
        </p:spPr>
      </p:pic>
      <p:pic>
        <p:nvPicPr>
          <p:cNvPr id="24" name="Picture 23">
            <a:extLst>
              <a:ext uri="{FF2B5EF4-FFF2-40B4-BE49-F238E27FC236}">
                <a16:creationId xmlns:a16="http://schemas.microsoft.com/office/drawing/2014/main" id="{8B927596-E62E-3B61-6183-B5E9FEB8E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8711" y="5129662"/>
            <a:ext cx="2322949" cy="1292501"/>
          </a:xfrm>
          <a:prstGeom prst="rect">
            <a:avLst/>
          </a:prstGeom>
        </p:spPr>
      </p:pic>
      <p:pic>
        <p:nvPicPr>
          <p:cNvPr id="26" name="Picture 25">
            <a:extLst>
              <a:ext uri="{FF2B5EF4-FFF2-40B4-BE49-F238E27FC236}">
                <a16:creationId xmlns:a16="http://schemas.microsoft.com/office/drawing/2014/main" id="{2F95296B-7770-1954-C546-9EF6EB74B1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45975" y="5129662"/>
            <a:ext cx="1998084" cy="1329634"/>
          </a:xfrm>
          <a:prstGeom prst="rect">
            <a:avLst/>
          </a:prstGeom>
        </p:spPr>
      </p:pic>
      <p:pic>
        <p:nvPicPr>
          <p:cNvPr id="28" name="Picture 27">
            <a:extLst>
              <a:ext uri="{FF2B5EF4-FFF2-40B4-BE49-F238E27FC236}">
                <a16:creationId xmlns:a16="http://schemas.microsoft.com/office/drawing/2014/main" id="{A1F8149D-FC2C-5352-8F65-FB5D64603F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1473" y="3586998"/>
            <a:ext cx="2251436" cy="1288701"/>
          </a:xfrm>
          <a:prstGeom prst="rect">
            <a:avLst/>
          </a:prstGeom>
        </p:spPr>
      </p:pic>
    </p:spTree>
    <p:extLst>
      <p:ext uri="{BB962C8B-B14F-4D97-AF65-F5344CB8AC3E}">
        <p14:creationId xmlns:p14="http://schemas.microsoft.com/office/powerpoint/2010/main" val="822569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4082576" y="946672"/>
            <a:ext cx="834988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1" y="190500"/>
            <a:ext cx="4671714"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 sz="2000" dirty="0"/>
          </a:p>
          <a:p>
            <a:pPr algn="ctr"/>
            <a:endParaRPr lang="en" sz="2000" dirty="0"/>
          </a:p>
          <a:p>
            <a:pPr algn="ctr"/>
            <a:r>
              <a:rPr lang="en" sz="3600" dirty="0"/>
              <a:t>OBJECTIVES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628181" y="946672"/>
            <a:ext cx="370478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a:t>
            </a:r>
            <a:r>
              <a:rPr lang="en-US" sz="1400" dirty="0" err="1">
                <a:solidFill>
                  <a:schemeClr val="bg1"/>
                </a:solidFill>
                <a:cs typeface="Segoe UI" panose="020B0502040204020203" pitchFamily="34" charset="0"/>
              </a:rPr>
              <a:t>ipsmlor</a:t>
            </a:r>
            <a:r>
              <a:rPr lang="en-US" sz="1400" dirty="0">
                <a:solidFill>
                  <a:schemeClr val="bg1"/>
                </a:solidFill>
                <a:cs typeface="Segoe UI" panose="020B0502040204020203" pitchFamily="34" charset="0"/>
              </a:rPr>
              <a:t>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BFC57857-25E9-18F1-0400-1A473130E003}"/>
              </a:ext>
            </a:extLst>
          </p:cNvPr>
          <p:cNvSpPr txBox="1"/>
          <p:nvPr/>
        </p:nvSpPr>
        <p:spPr>
          <a:xfrm>
            <a:off x="69920" y="1225689"/>
            <a:ext cx="6519292" cy="5355312"/>
          </a:xfrm>
          <a:prstGeom prst="rect">
            <a:avLst/>
          </a:prstGeom>
          <a:noFill/>
        </p:spPr>
        <p:txBody>
          <a:bodyPr wrap="square">
            <a:spAutoFit/>
          </a:bodyPr>
          <a:lstStyle/>
          <a:p>
            <a:pPr marL="127000" algn="just">
              <a:buSzPts val="1600"/>
            </a:pPr>
            <a:r>
              <a:rPr lang="en-US" b="0" i="0" dirty="0">
                <a:solidFill>
                  <a:srgbClr val="666666"/>
                </a:solidFill>
                <a:effectLst/>
                <a:latin typeface="Open Sans" panose="020B0606030504020204" pitchFamily="34" charset="0"/>
              </a:rPr>
              <a:t> </a:t>
            </a:r>
            <a:r>
              <a:rPr lang="en-US" b="0" i="0" dirty="0">
                <a:solidFill>
                  <a:srgbClr val="D1D5DB"/>
                </a:solidFill>
                <a:effectLst/>
                <a:highlight>
                  <a:srgbClr val="000000"/>
                </a:highlight>
                <a:latin typeface="+mj-lt"/>
              </a:rPr>
              <a:t> </a:t>
            </a:r>
            <a:endParaRPr lang="en-US" b="0" i="0" dirty="0">
              <a:solidFill>
                <a:srgbClr val="666666"/>
              </a:solidFill>
              <a:effectLst/>
              <a:latin typeface="+mj-lt"/>
            </a:endParaRPr>
          </a:p>
          <a:p>
            <a:pPr marL="457200" lvl="0" indent="-330200" algn="just" rtl="0">
              <a:spcBef>
                <a:spcPts val="0"/>
              </a:spcBef>
              <a:spcAft>
                <a:spcPts val="0"/>
              </a:spcAft>
              <a:buSzPts val="1600"/>
              <a:buChar char="❏"/>
            </a:pPr>
            <a:r>
              <a:rPr lang="en-US" i="0" dirty="0">
                <a:effectLst/>
              </a:rPr>
              <a:t>To develop a secure and tamper-proof system to prevent the sale of counterfeit products</a:t>
            </a:r>
            <a:r>
              <a:rPr lang="en-US" dirty="0"/>
              <a:t> </a:t>
            </a:r>
          </a:p>
          <a:p>
            <a:pPr marL="127000" lvl="0" algn="just" rtl="0">
              <a:spcBef>
                <a:spcPts val="0"/>
              </a:spcBef>
              <a:spcAft>
                <a:spcPts val="0"/>
              </a:spcAft>
              <a:buSzPts val="1600"/>
            </a:pPr>
            <a:endParaRPr lang="en-US" dirty="0"/>
          </a:p>
          <a:p>
            <a:pPr marL="457200" indent="-330200" algn="just">
              <a:buSzPts val="1600"/>
              <a:buFontTx/>
              <a:buChar char="❏"/>
            </a:pPr>
            <a:r>
              <a:rPr lang="en-US" dirty="0"/>
              <a:t> </a:t>
            </a:r>
            <a:r>
              <a:rPr lang="en-US" b="0" i="0" dirty="0">
                <a:effectLst/>
              </a:rPr>
              <a:t>To provide an easy-to-use solution for consumers to verify product authenticity through a QR code.</a:t>
            </a:r>
          </a:p>
          <a:p>
            <a:pPr marL="127000" algn="just">
              <a:buSzPts val="1600"/>
            </a:pPr>
            <a:endParaRPr lang="en-US" b="0" i="0" dirty="0">
              <a:effectLst/>
            </a:endParaRPr>
          </a:p>
          <a:p>
            <a:pPr marL="457200" indent="-330200" algn="just">
              <a:buSzPts val="1600"/>
              <a:buFontTx/>
              <a:buChar char="❏"/>
            </a:pPr>
            <a:r>
              <a:rPr lang="en-US" sz="1600" dirty="0"/>
              <a:t> </a:t>
            </a:r>
            <a:r>
              <a:rPr lang="en-US" b="0" i="0" dirty="0">
                <a:effectLst/>
              </a:rPr>
              <a:t>To create a transparent and reliable system for companies to manage their supply chain and ensure the authenticity of their products</a:t>
            </a:r>
            <a:r>
              <a:rPr lang="en-US" sz="1800" b="0" i="0" dirty="0">
                <a:solidFill>
                  <a:schemeClr val="bg2"/>
                </a:solidFill>
                <a:effectLst/>
                <a:latin typeface="+mn-lt"/>
              </a:rPr>
              <a:t>.</a:t>
            </a:r>
          </a:p>
          <a:p>
            <a:pPr marL="457200" indent="-330200" algn="just">
              <a:buSzPts val="1600"/>
              <a:buFontTx/>
              <a:buChar char="❏"/>
            </a:pPr>
            <a:endParaRPr lang="en-US" sz="1800" b="0" i="0" dirty="0">
              <a:solidFill>
                <a:schemeClr val="bg2"/>
              </a:solidFill>
              <a:effectLst/>
              <a:latin typeface="+mn-lt"/>
            </a:endParaRPr>
          </a:p>
          <a:p>
            <a:pPr marL="457200" indent="-330200" algn="just">
              <a:buSzPts val="1600"/>
              <a:buFontTx/>
              <a:buChar char="❏"/>
            </a:pPr>
            <a:r>
              <a:rPr lang="en-US" sz="1800" dirty="0"/>
              <a:t> </a:t>
            </a:r>
            <a:r>
              <a:rPr lang="en-US" b="0" i="0" dirty="0">
                <a:effectLst/>
              </a:rPr>
              <a:t>To enhance consumer trust and confidence in the products they purchase .</a:t>
            </a:r>
          </a:p>
          <a:p>
            <a:pPr marL="127000" lvl="0" algn="just" rtl="0">
              <a:spcBef>
                <a:spcPts val="0"/>
              </a:spcBef>
              <a:spcAft>
                <a:spcPts val="0"/>
              </a:spcAft>
              <a:buSzPts val="1600"/>
            </a:pPr>
            <a:r>
              <a:rPr lang="en-US" sz="1800" dirty="0"/>
              <a:t>   </a:t>
            </a:r>
          </a:p>
          <a:p>
            <a:pPr marL="127000" lvl="0" algn="just" rtl="0">
              <a:spcBef>
                <a:spcPts val="0"/>
              </a:spcBef>
              <a:spcAft>
                <a:spcPts val="0"/>
              </a:spcAft>
              <a:buSzPts val="1600"/>
            </a:pPr>
            <a:endParaRPr lang="en-US" dirty="0"/>
          </a:p>
          <a:p>
            <a:pPr marL="457200" lvl="0" indent="-330200" algn="just" rtl="0">
              <a:spcBef>
                <a:spcPts val="0"/>
              </a:spcBef>
              <a:spcAft>
                <a:spcPts val="0"/>
              </a:spcAft>
              <a:buSzPts val="1600"/>
              <a:buChar char="❏"/>
            </a:pPr>
            <a:endParaRPr lang="en-US" dirty="0"/>
          </a:p>
          <a:p>
            <a:pPr marL="457200" lvl="0" indent="-330200" algn="just" rtl="0">
              <a:spcBef>
                <a:spcPts val="0"/>
              </a:spcBef>
              <a:spcAft>
                <a:spcPts val="0"/>
              </a:spcAft>
              <a:buSzPts val="1600"/>
              <a:buChar char="❏"/>
            </a:pPr>
            <a:endParaRPr lang="en-US" dirty="0"/>
          </a:p>
          <a:p>
            <a:pPr marL="127000" lvl="0" algn="just" rtl="0">
              <a:spcBef>
                <a:spcPts val="0"/>
              </a:spcBef>
              <a:spcAft>
                <a:spcPts val="0"/>
              </a:spcAft>
              <a:buSzPts val="1600"/>
            </a:pPr>
            <a:endParaRPr lang="en-US" sz="1800" dirty="0"/>
          </a:p>
          <a:p>
            <a:pPr marL="457200" lvl="0" indent="-330200" algn="just" rtl="0">
              <a:spcBef>
                <a:spcPts val="0"/>
              </a:spcBef>
              <a:spcAft>
                <a:spcPts val="0"/>
              </a:spcAft>
              <a:buSzPts val="1600"/>
              <a:buChar char="❏"/>
            </a:pPr>
            <a:endParaRPr lang="en-US" sz="1800" dirty="0"/>
          </a:p>
        </p:txBody>
      </p:sp>
      <p:pic>
        <p:nvPicPr>
          <p:cNvPr id="6" name="Picture 5">
            <a:extLst>
              <a:ext uri="{FF2B5EF4-FFF2-40B4-BE49-F238E27FC236}">
                <a16:creationId xmlns:a16="http://schemas.microsoft.com/office/drawing/2014/main" id="{EB9E825E-9B31-9759-04C2-CAA568F04E7E}"/>
              </a:ext>
            </a:extLst>
          </p:cNvPr>
          <p:cNvPicPr>
            <a:picLocks noChangeAspect="1"/>
          </p:cNvPicPr>
          <p:nvPr/>
        </p:nvPicPr>
        <p:blipFill rotWithShape="1">
          <a:blip r:embed="rId3">
            <a:extLst>
              <a:ext uri="{28A0092B-C50C-407E-A947-70E740481C1C}">
                <a14:useLocalDpi xmlns:a14="http://schemas.microsoft.com/office/drawing/2010/main" val="0"/>
              </a:ext>
            </a:extLst>
          </a:blip>
          <a:srcRect b="14163"/>
          <a:stretch/>
        </p:blipFill>
        <p:spPr>
          <a:xfrm>
            <a:off x="7146152" y="2105427"/>
            <a:ext cx="2553468" cy="2768720"/>
          </a:xfrm>
          <a:prstGeom prst="rect">
            <a:avLst/>
          </a:prstGeom>
        </p:spPr>
      </p:pic>
    </p:spTree>
    <p:extLst>
      <p:ext uri="{BB962C8B-B14F-4D97-AF65-F5344CB8AC3E}">
        <p14:creationId xmlns:p14="http://schemas.microsoft.com/office/powerpoint/2010/main" val="233165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4082576" y="946672"/>
            <a:ext cx="834988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1" y="190500"/>
            <a:ext cx="4671714"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 sz="2000" dirty="0"/>
          </a:p>
          <a:p>
            <a:pPr algn="ctr"/>
            <a:endParaRPr lang="en" sz="2000" dirty="0"/>
          </a:p>
          <a:p>
            <a:pPr algn="ctr"/>
            <a:r>
              <a:rPr lang="en" sz="3600" dirty="0">
                <a:solidFill>
                  <a:schemeClr val="tx1">
                    <a:lumMod val="75000"/>
                    <a:lumOff val="25000"/>
                  </a:schemeClr>
                </a:solidFill>
              </a:rPr>
              <a:t>NOVELTY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628181" y="946672"/>
            <a:ext cx="370478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a:t>
            </a:r>
            <a:r>
              <a:rPr lang="en-US" sz="1400" dirty="0" err="1">
                <a:solidFill>
                  <a:schemeClr val="bg1"/>
                </a:solidFill>
                <a:cs typeface="Segoe UI" panose="020B0502040204020203" pitchFamily="34" charset="0"/>
              </a:rPr>
              <a:t>ipsmlor</a:t>
            </a:r>
            <a:r>
              <a:rPr lang="en-US" sz="1400" dirty="0">
                <a:solidFill>
                  <a:schemeClr val="bg1"/>
                </a:solidFill>
                <a:cs typeface="Segoe UI" panose="020B0502040204020203" pitchFamily="34" charset="0"/>
              </a:rPr>
              <a:t>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BFC57857-25E9-18F1-0400-1A473130E003}"/>
              </a:ext>
            </a:extLst>
          </p:cNvPr>
          <p:cNvSpPr txBox="1"/>
          <p:nvPr/>
        </p:nvSpPr>
        <p:spPr>
          <a:xfrm>
            <a:off x="54551" y="1179989"/>
            <a:ext cx="5661115" cy="4247317"/>
          </a:xfrm>
          <a:prstGeom prst="rect">
            <a:avLst/>
          </a:prstGeom>
          <a:noFill/>
        </p:spPr>
        <p:txBody>
          <a:bodyPr wrap="square">
            <a:spAutoFit/>
          </a:bodyPr>
          <a:lstStyle/>
          <a:p>
            <a:pPr marL="127000" algn="just">
              <a:buSzPts val="1600"/>
            </a:pPr>
            <a:r>
              <a:rPr lang="en-US" b="0" i="0" dirty="0">
                <a:solidFill>
                  <a:srgbClr val="666666"/>
                </a:solidFill>
                <a:effectLst/>
                <a:latin typeface="Open Sans" panose="020B0606030504020204" pitchFamily="34" charset="0"/>
              </a:rPr>
              <a:t> </a:t>
            </a:r>
            <a:r>
              <a:rPr lang="en-US" b="0" i="0" dirty="0">
                <a:solidFill>
                  <a:srgbClr val="D1D5DB"/>
                </a:solidFill>
                <a:effectLst/>
                <a:highlight>
                  <a:srgbClr val="000000"/>
                </a:highlight>
                <a:latin typeface="+mj-lt"/>
              </a:rPr>
              <a:t> </a:t>
            </a:r>
            <a:endParaRPr lang="en-US" b="0" i="0" dirty="0">
              <a:solidFill>
                <a:srgbClr val="666666"/>
              </a:solidFill>
              <a:effectLst/>
              <a:latin typeface="+mj-lt"/>
            </a:endParaRPr>
          </a:p>
          <a:p>
            <a:pPr marL="457200" lvl="0" indent="-330200" algn="just" rtl="0">
              <a:spcBef>
                <a:spcPts val="0"/>
              </a:spcBef>
              <a:spcAft>
                <a:spcPts val="0"/>
              </a:spcAft>
              <a:buSzPts val="1600"/>
              <a:buChar char="❏"/>
            </a:pPr>
            <a:r>
              <a:rPr lang="en-US" i="0" dirty="0">
                <a:effectLst/>
              </a:rPr>
              <a:t>One time QR </a:t>
            </a:r>
            <a:r>
              <a:rPr lang="en-US" dirty="0"/>
              <a:t>code system</a:t>
            </a:r>
          </a:p>
          <a:p>
            <a:pPr marL="457200" lvl="0" indent="-330200" algn="just" rtl="0">
              <a:spcBef>
                <a:spcPts val="0"/>
              </a:spcBef>
              <a:spcAft>
                <a:spcPts val="0"/>
              </a:spcAft>
              <a:buSzPts val="1600"/>
              <a:buChar char="❏"/>
            </a:pPr>
            <a:r>
              <a:rPr lang="en-US" dirty="0"/>
              <a:t>Each QR code assigned with unique id which acts as a primary key </a:t>
            </a:r>
          </a:p>
          <a:p>
            <a:pPr marL="457200" lvl="0" indent="-330200" algn="just" rtl="0">
              <a:spcBef>
                <a:spcPts val="0"/>
              </a:spcBef>
              <a:spcAft>
                <a:spcPts val="0"/>
              </a:spcAft>
              <a:buSzPts val="1600"/>
              <a:buChar char="❏"/>
            </a:pPr>
            <a:r>
              <a:rPr lang="en-US" i="0" dirty="0">
                <a:effectLst/>
              </a:rPr>
              <a:t>User can able to </a:t>
            </a:r>
            <a:r>
              <a:rPr lang="en-US" dirty="0"/>
              <a:t>scan the code at single time to verify the authentication of product  </a:t>
            </a:r>
          </a:p>
          <a:p>
            <a:pPr marL="457200" lvl="0" indent="-330200" algn="just" rtl="0">
              <a:spcBef>
                <a:spcPts val="0"/>
              </a:spcBef>
              <a:spcAft>
                <a:spcPts val="0"/>
              </a:spcAft>
              <a:buSzPts val="1600"/>
              <a:buChar char="❏"/>
            </a:pPr>
            <a:r>
              <a:rPr lang="en-US" dirty="0"/>
              <a:t> It shows an error message when user try to scan the QR code second time </a:t>
            </a:r>
            <a:endParaRPr lang="en-US" i="0" dirty="0">
              <a:effectLst/>
            </a:endParaRPr>
          </a:p>
          <a:p>
            <a:pPr marL="457200" lvl="0" indent="-330200" algn="just" rtl="0">
              <a:spcBef>
                <a:spcPts val="0"/>
              </a:spcBef>
              <a:spcAft>
                <a:spcPts val="0"/>
              </a:spcAft>
              <a:buSzPts val="1600"/>
              <a:buChar char="❏"/>
            </a:pPr>
            <a:r>
              <a:rPr lang="en-US" b="0" dirty="0" err="1"/>
              <a:t>Sc</a:t>
            </a:r>
            <a:r>
              <a:rPr lang="en-US" dirty="0" err="1"/>
              <a:t>atch</a:t>
            </a:r>
            <a:r>
              <a:rPr lang="en-US" dirty="0"/>
              <a:t> and  scan  QR code </a:t>
            </a:r>
            <a:endParaRPr lang="en-US" b="0" i="0" dirty="0">
              <a:effectLst/>
            </a:endParaRPr>
          </a:p>
          <a:p>
            <a:pPr marL="127000" lvl="0" algn="just" rtl="0">
              <a:spcBef>
                <a:spcPts val="0"/>
              </a:spcBef>
              <a:spcAft>
                <a:spcPts val="0"/>
              </a:spcAft>
              <a:buSzPts val="1600"/>
            </a:pPr>
            <a:r>
              <a:rPr lang="en-US" sz="1800" dirty="0"/>
              <a:t>   </a:t>
            </a:r>
          </a:p>
          <a:p>
            <a:pPr marL="127000" lvl="0" algn="just" rtl="0">
              <a:spcBef>
                <a:spcPts val="0"/>
              </a:spcBef>
              <a:spcAft>
                <a:spcPts val="0"/>
              </a:spcAft>
              <a:buSzPts val="1600"/>
            </a:pPr>
            <a:endParaRPr lang="en-US" dirty="0"/>
          </a:p>
          <a:p>
            <a:pPr marL="457200" lvl="0" indent="-330200" algn="just" rtl="0">
              <a:spcBef>
                <a:spcPts val="0"/>
              </a:spcBef>
              <a:spcAft>
                <a:spcPts val="0"/>
              </a:spcAft>
              <a:buSzPts val="1600"/>
              <a:buChar char="❏"/>
            </a:pPr>
            <a:endParaRPr lang="en-US" dirty="0"/>
          </a:p>
          <a:p>
            <a:pPr marL="457200" lvl="0" indent="-330200" algn="just" rtl="0">
              <a:spcBef>
                <a:spcPts val="0"/>
              </a:spcBef>
              <a:spcAft>
                <a:spcPts val="0"/>
              </a:spcAft>
              <a:buSzPts val="1600"/>
              <a:buChar char="❏"/>
            </a:pPr>
            <a:endParaRPr lang="en-US" dirty="0"/>
          </a:p>
          <a:p>
            <a:pPr marL="127000" lvl="0" algn="just" rtl="0">
              <a:spcBef>
                <a:spcPts val="0"/>
              </a:spcBef>
              <a:spcAft>
                <a:spcPts val="0"/>
              </a:spcAft>
              <a:buSzPts val="1600"/>
            </a:pPr>
            <a:endParaRPr lang="en-US" sz="1800" dirty="0"/>
          </a:p>
          <a:p>
            <a:pPr marL="457200" lvl="0" indent="-330200" algn="just" rtl="0">
              <a:spcBef>
                <a:spcPts val="0"/>
              </a:spcBef>
              <a:spcAft>
                <a:spcPts val="0"/>
              </a:spcAft>
              <a:buSzPts val="1600"/>
              <a:buChar char="❏"/>
            </a:pPr>
            <a:endParaRPr lang="en-US" sz="1800" dirty="0"/>
          </a:p>
        </p:txBody>
      </p:sp>
      <p:pic>
        <p:nvPicPr>
          <p:cNvPr id="3" name="Picture 2">
            <a:extLst>
              <a:ext uri="{FF2B5EF4-FFF2-40B4-BE49-F238E27FC236}">
                <a16:creationId xmlns:a16="http://schemas.microsoft.com/office/drawing/2014/main" id="{8614D1E0-4EAF-2B96-C09F-E6305DE872DB}"/>
              </a:ext>
            </a:extLst>
          </p:cNvPr>
          <p:cNvPicPr>
            <a:picLocks noChangeAspect="1"/>
          </p:cNvPicPr>
          <p:nvPr/>
        </p:nvPicPr>
        <p:blipFill rotWithShape="1">
          <a:blip r:embed="rId3">
            <a:extLst>
              <a:ext uri="{28A0092B-C50C-407E-A947-70E740481C1C}">
                <a14:useLocalDpi xmlns:a14="http://schemas.microsoft.com/office/drawing/2010/main" val="0"/>
              </a:ext>
            </a:extLst>
          </a:blip>
          <a:srcRect l="31577" t="51915" r="54814" b="22369"/>
          <a:stretch/>
        </p:blipFill>
        <p:spPr>
          <a:xfrm>
            <a:off x="6480656" y="910697"/>
            <a:ext cx="1940134" cy="2293700"/>
          </a:xfrm>
          <a:prstGeom prst="rect">
            <a:avLst/>
          </a:prstGeom>
        </p:spPr>
      </p:pic>
      <p:pic>
        <p:nvPicPr>
          <p:cNvPr id="10" name="Picture 9">
            <a:extLst>
              <a:ext uri="{FF2B5EF4-FFF2-40B4-BE49-F238E27FC236}">
                <a16:creationId xmlns:a16="http://schemas.microsoft.com/office/drawing/2014/main" id="{0AFF8E30-A109-8F6B-4F5E-446D7142D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180" y="4618452"/>
            <a:ext cx="1940134" cy="1706818"/>
          </a:xfrm>
          <a:prstGeom prst="rect">
            <a:avLst/>
          </a:prstGeom>
        </p:spPr>
      </p:pic>
      <p:pic>
        <p:nvPicPr>
          <p:cNvPr id="15" name="Graphic 14" descr="Arrow Rotate right">
            <a:extLst>
              <a:ext uri="{FF2B5EF4-FFF2-40B4-BE49-F238E27FC236}">
                <a16:creationId xmlns:a16="http://schemas.microsoft.com/office/drawing/2014/main" id="{705A2C33-D3DA-47EA-1320-0CE463C9A6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335286">
            <a:off x="7553496" y="3472789"/>
            <a:ext cx="968927" cy="968927"/>
          </a:xfrm>
          <a:prstGeom prst="rect">
            <a:avLst/>
          </a:prstGeom>
        </p:spPr>
      </p:pic>
      <p:pic>
        <p:nvPicPr>
          <p:cNvPr id="17" name="Picture 16">
            <a:extLst>
              <a:ext uri="{FF2B5EF4-FFF2-40B4-BE49-F238E27FC236}">
                <a16:creationId xmlns:a16="http://schemas.microsoft.com/office/drawing/2014/main" id="{05FFB08B-2F69-E4E2-E108-97A2B31C1174}"/>
              </a:ext>
            </a:extLst>
          </p:cNvPr>
          <p:cNvPicPr>
            <a:picLocks noChangeAspect="1"/>
          </p:cNvPicPr>
          <p:nvPr/>
        </p:nvPicPr>
        <p:blipFill rotWithShape="1">
          <a:blip r:embed="rId7">
            <a:extLst>
              <a:ext uri="{28A0092B-C50C-407E-A947-70E740481C1C}">
                <a14:useLocalDpi xmlns:a14="http://schemas.microsoft.com/office/drawing/2010/main" val="0"/>
              </a:ext>
            </a:extLst>
          </a:blip>
          <a:srcRect l="4783" t="-2939" r="-4783" b="10903"/>
          <a:stretch/>
        </p:blipFill>
        <p:spPr>
          <a:xfrm>
            <a:off x="2710362" y="4569626"/>
            <a:ext cx="2066925" cy="1927581"/>
          </a:xfrm>
          <a:prstGeom prst="rect">
            <a:avLst/>
          </a:prstGeom>
        </p:spPr>
      </p:pic>
      <p:pic>
        <p:nvPicPr>
          <p:cNvPr id="19" name="Graphic 18" descr="Arrow Straight">
            <a:extLst>
              <a:ext uri="{FF2B5EF4-FFF2-40B4-BE49-F238E27FC236}">
                <a16:creationId xmlns:a16="http://schemas.microsoft.com/office/drawing/2014/main" id="{EB0F9AEC-4287-9DBC-8F10-B5BFEEBEE8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22612" y="5047856"/>
            <a:ext cx="914400" cy="914400"/>
          </a:xfrm>
          <a:prstGeom prst="rect">
            <a:avLst/>
          </a:prstGeom>
        </p:spPr>
      </p:pic>
    </p:spTree>
    <p:extLst>
      <p:ext uri="{BB962C8B-B14F-4D97-AF65-F5344CB8AC3E}">
        <p14:creationId xmlns:p14="http://schemas.microsoft.com/office/powerpoint/2010/main" val="3191982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4082576" y="922852"/>
            <a:ext cx="834988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1" y="190500"/>
            <a:ext cx="4576623" cy="13295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 sz="2000" dirty="0"/>
          </a:p>
          <a:p>
            <a:pPr algn="ctr"/>
            <a:endParaRPr lang="en" sz="2000" dirty="0">
              <a:solidFill>
                <a:schemeClr val="tx1">
                  <a:lumMod val="75000"/>
                  <a:lumOff val="25000"/>
                </a:schemeClr>
              </a:solidFill>
            </a:endParaRPr>
          </a:p>
          <a:p>
            <a:pPr algn="ctr"/>
            <a:r>
              <a:rPr lang="en" sz="2800" b="1" dirty="0"/>
              <a:t>METHODOLOGY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467656" y="922852"/>
            <a:ext cx="345121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a:t>
            </a:r>
            <a:r>
              <a:rPr lang="en-US" sz="1400" dirty="0" err="1">
                <a:solidFill>
                  <a:schemeClr val="bg1"/>
                </a:solidFill>
                <a:cs typeface="Segoe UI" panose="020B0502040204020203" pitchFamily="34" charset="0"/>
              </a:rPr>
              <a:t>ipsmlor</a:t>
            </a:r>
            <a:r>
              <a:rPr lang="en-US" sz="1400" dirty="0">
                <a:solidFill>
                  <a:schemeClr val="bg1"/>
                </a:solidFill>
                <a:cs typeface="Segoe UI" panose="020B0502040204020203" pitchFamily="34" charset="0"/>
              </a:rPr>
              <a:t>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BFC57857-25E9-18F1-0400-1A473130E003}"/>
              </a:ext>
            </a:extLst>
          </p:cNvPr>
          <p:cNvSpPr txBox="1"/>
          <p:nvPr/>
        </p:nvSpPr>
        <p:spPr>
          <a:xfrm>
            <a:off x="423948" y="1083588"/>
            <a:ext cx="6185773" cy="2585323"/>
          </a:xfrm>
          <a:prstGeom prst="rect">
            <a:avLst/>
          </a:prstGeom>
          <a:noFill/>
        </p:spPr>
        <p:txBody>
          <a:bodyPr wrap="square">
            <a:spAutoFit/>
          </a:bodyPr>
          <a:lstStyle/>
          <a:p>
            <a:pPr marL="127000" algn="just">
              <a:buSzPts val="1600"/>
            </a:pPr>
            <a:r>
              <a:rPr lang="en-US" b="0" i="0" dirty="0">
                <a:solidFill>
                  <a:srgbClr val="666666"/>
                </a:solidFill>
                <a:effectLst/>
                <a:latin typeface="Open Sans" panose="020B0606030504020204" pitchFamily="34" charset="0"/>
              </a:rPr>
              <a:t> </a:t>
            </a:r>
            <a:r>
              <a:rPr lang="en-IN" b="1" i="0" dirty="0">
                <a:effectLst/>
              </a:rPr>
              <a:t>1)Loading ganache and connecting to </a:t>
            </a:r>
            <a:r>
              <a:rPr lang="en-IN" b="1" i="0" dirty="0" err="1">
                <a:effectLst/>
              </a:rPr>
              <a:t>metamask</a:t>
            </a:r>
            <a:endParaRPr lang="en-IN" sz="1800" b="1" dirty="0"/>
          </a:p>
          <a:p>
            <a:pPr marL="127000" algn="just">
              <a:buSzPts val="1600"/>
            </a:pPr>
            <a:r>
              <a:rPr lang="en-US" b="0" i="0" dirty="0">
                <a:solidFill>
                  <a:srgbClr val="666666"/>
                </a:solidFill>
                <a:effectLst/>
                <a:latin typeface="+mj-lt"/>
              </a:rPr>
              <a:t> </a:t>
            </a:r>
            <a:endParaRPr lang="en-US" dirty="0"/>
          </a:p>
          <a:p>
            <a:pPr marL="127000" lvl="0" algn="just" rtl="0">
              <a:spcBef>
                <a:spcPts val="0"/>
              </a:spcBef>
              <a:spcAft>
                <a:spcPts val="0"/>
              </a:spcAft>
              <a:buSzPts val="1600"/>
            </a:pPr>
            <a:r>
              <a:rPr lang="en-US" dirty="0"/>
              <a:t> </a:t>
            </a:r>
          </a:p>
          <a:p>
            <a:pPr marL="127000" algn="just">
              <a:buSzPts val="1600"/>
            </a:pPr>
            <a:r>
              <a:rPr lang="en-US" dirty="0"/>
              <a:t>  </a:t>
            </a:r>
            <a:r>
              <a:rPr lang="en-IN" sz="1800" b="1" dirty="0"/>
              <a:t> </a:t>
            </a:r>
            <a:endParaRPr lang="en-US" sz="1800" dirty="0"/>
          </a:p>
          <a:p>
            <a:pPr marL="127000" lvl="0" algn="just" rtl="0">
              <a:spcBef>
                <a:spcPts val="0"/>
              </a:spcBef>
              <a:spcAft>
                <a:spcPts val="0"/>
              </a:spcAft>
              <a:buSzPts val="1600"/>
            </a:pPr>
            <a:endParaRPr lang="en-US" dirty="0"/>
          </a:p>
          <a:p>
            <a:pPr marL="457200" lvl="0" indent="-330200" algn="just" rtl="0">
              <a:spcBef>
                <a:spcPts val="0"/>
              </a:spcBef>
              <a:spcAft>
                <a:spcPts val="0"/>
              </a:spcAft>
              <a:buSzPts val="1600"/>
              <a:buChar char="❏"/>
            </a:pPr>
            <a:endParaRPr lang="en-US" dirty="0"/>
          </a:p>
          <a:p>
            <a:pPr marL="457200" lvl="0" indent="-330200" algn="just" rtl="0">
              <a:spcBef>
                <a:spcPts val="0"/>
              </a:spcBef>
              <a:spcAft>
                <a:spcPts val="0"/>
              </a:spcAft>
              <a:buSzPts val="1600"/>
              <a:buChar char="❏"/>
            </a:pPr>
            <a:endParaRPr lang="en-US" dirty="0"/>
          </a:p>
          <a:p>
            <a:pPr marL="127000" lvl="0" algn="just" rtl="0">
              <a:spcBef>
                <a:spcPts val="0"/>
              </a:spcBef>
              <a:spcAft>
                <a:spcPts val="0"/>
              </a:spcAft>
              <a:buSzPts val="1600"/>
            </a:pPr>
            <a:endParaRPr lang="en-US" sz="1800" dirty="0"/>
          </a:p>
          <a:p>
            <a:pPr marL="457200" lvl="0" indent="-330200" algn="just" rtl="0">
              <a:spcBef>
                <a:spcPts val="0"/>
              </a:spcBef>
              <a:spcAft>
                <a:spcPts val="0"/>
              </a:spcAft>
              <a:buSzPts val="1600"/>
              <a:buChar char="❏"/>
            </a:pPr>
            <a:endParaRPr lang="en-US" sz="1800" dirty="0"/>
          </a:p>
        </p:txBody>
      </p:sp>
      <p:pic>
        <p:nvPicPr>
          <p:cNvPr id="3" name="Picture 2">
            <a:extLst>
              <a:ext uri="{FF2B5EF4-FFF2-40B4-BE49-F238E27FC236}">
                <a16:creationId xmlns:a16="http://schemas.microsoft.com/office/drawing/2014/main" id="{69E216A1-AAE7-E40E-00DA-6EFED9D6C01B}"/>
              </a:ext>
            </a:extLst>
          </p:cNvPr>
          <p:cNvPicPr>
            <a:picLocks noChangeAspect="1"/>
          </p:cNvPicPr>
          <p:nvPr/>
        </p:nvPicPr>
        <p:blipFill rotWithShape="1">
          <a:blip r:embed="rId3">
            <a:extLst>
              <a:ext uri="{28A0092B-C50C-407E-A947-70E740481C1C}">
                <a14:useLocalDpi xmlns:a14="http://schemas.microsoft.com/office/drawing/2010/main" val="0"/>
              </a:ext>
            </a:extLst>
          </a:blip>
          <a:srcRect b="5822"/>
          <a:stretch/>
        </p:blipFill>
        <p:spPr>
          <a:xfrm>
            <a:off x="631766" y="1586771"/>
            <a:ext cx="5011335" cy="2168796"/>
          </a:xfrm>
          <a:prstGeom prst="rect">
            <a:avLst/>
          </a:prstGeom>
        </p:spPr>
      </p:pic>
      <p:pic>
        <p:nvPicPr>
          <p:cNvPr id="6" name="Picture 5">
            <a:extLst>
              <a:ext uri="{FF2B5EF4-FFF2-40B4-BE49-F238E27FC236}">
                <a16:creationId xmlns:a16="http://schemas.microsoft.com/office/drawing/2014/main" id="{4BC30D76-0ED8-5DE5-F3B0-BE5AB386F5F0}"/>
              </a:ext>
            </a:extLst>
          </p:cNvPr>
          <p:cNvPicPr>
            <a:picLocks noChangeAspect="1"/>
          </p:cNvPicPr>
          <p:nvPr/>
        </p:nvPicPr>
        <p:blipFill rotWithShape="1">
          <a:blip r:embed="rId4">
            <a:extLst>
              <a:ext uri="{28A0092B-C50C-407E-A947-70E740481C1C}">
                <a14:useLocalDpi xmlns:a14="http://schemas.microsoft.com/office/drawing/2010/main" val="0"/>
              </a:ext>
            </a:extLst>
          </a:blip>
          <a:srcRect l="21768" t="25185" r="19516" b="27093"/>
          <a:stretch/>
        </p:blipFill>
        <p:spPr>
          <a:xfrm>
            <a:off x="6146827" y="1604393"/>
            <a:ext cx="5290243" cy="2027902"/>
          </a:xfrm>
          <a:prstGeom prst="rect">
            <a:avLst/>
          </a:prstGeom>
        </p:spPr>
      </p:pic>
      <p:pic>
        <p:nvPicPr>
          <p:cNvPr id="15" name="Picture 14">
            <a:extLst>
              <a:ext uri="{FF2B5EF4-FFF2-40B4-BE49-F238E27FC236}">
                <a16:creationId xmlns:a16="http://schemas.microsoft.com/office/drawing/2014/main" id="{8179617A-3BD6-EA52-67B6-8B31BCD97C28}"/>
              </a:ext>
            </a:extLst>
          </p:cNvPr>
          <p:cNvPicPr>
            <a:picLocks noChangeAspect="1"/>
          </p:cNvPicPr>
          <p:nvPr/>
        </p:nvPicPr>
        <p:blipFill rotWithShape="1">
          <a:blip r:embed="rId5">
            <a:extLst>
              <a:ext uri="{28A0092B-C50C-407E-A947-70E740481C1C}">
                <a14:useLocalDpi xmlns:a14="http://schemas.microsoft.com/office/drawing/2010/main" val="0"/>
              </a:ext>
            </a:extLst>
          </a:blip>
          <a:srcRect l="61069" t="10472" r="9800" b="7321"/>
          <a:stretch/>
        </p:blipFill>
        <p:spPr>
          <a:xfrm>
            <a:off x="4707765" y="4532881"/>
            <a:ext cx="2695395" cy="2027903"/>
          </a:xfrm>
          <a:prstGeom prst="rect">
            <a:avLst/>
          </a:prstGeom>
        </p:spPr>
      </p:pic>
      <p:pic>
        <p:nvPicPr>
          <p:cNvPr id="17" name="Graphic 16" descr="Arrow Rotate left">
            <a:extLst>
              <a:ext uri="{FF2B5EF4-FFF2-40B4-BE49-F238E27FC236}">
                <a16:creationId xmlns:a16="http://schemas.microsoft.com/office/drawing/2014/main" id="{1AC31657-43B0-757D-9E71-82B725AE75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43102" y="3843158"/>
            <a:ext cx="647367" cy="647367"/>
          </a:xfrm>
          <a:prstGeom prst="rect">
            <a:avLst/>
          </a:prstGeom>
        </p:spPr>
      </p:pic>
      <p:pic>
        <p:nvPicPr>
          <p:cNvPr id="19" name="Graphic 18" descr="Arrow Slight curve">
            <a:extLst>
              <a:ext uri="{FF2B5EF4-FFF2-40B4-BE49-F238E27FC236}">
                <a16:creationId xmlns:a16="http://schemas.microsoft.com/office/drawing/2014/main" id="{39C95EB0-70E3-CF0B-DD5B-0C45185562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24920" y="2549400"/>
            <a:ext cx="367494" cy="367494"/>
          </a:xfrm>
          <a:prstGeom prst="rect">
            <a:avLst/>
          </a:prstGeom>
        </p:spPr>
      </p:pic>
    </p:spTree>
    <p:extLst>
      <p:ext uri="{BB962C8B-B14F-4D97-AF65-F5344CB8AC3E}">
        <p14:creationId xmlns:p14="http://schemas.microsoft.com/office/powerpoint/2010/main" val="64035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3929203" y="922852"/>
            <a:ext cx="834988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1" y="190500"/>
            <a:ext cx="4576623" cy="12187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 sz="2000" dirty="0"/>
          </a:p>
          <a:p>
            <a:pPr algn="ctr"/>
            <a:endParaRPr lang="en" sz="2000" dirty="0">
              <a:solidFill>
                <a:schemeClr val="tx1">
                  <a:lumMod val="75000"/>
                  <a:lumOff val="25000"/>
                </a:schemeClr>
              </a:solidFill>
            </a:endParaRPr>
          </a:p>
          <a:p>
            <a:pPr algn="ctr"/>
            <a:r>
              <a:rPr lang="en" sz="2000" dirty="0"/>
              <a:t>METHODOLOGY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467656" y="922852"/>
            <a:ext cx="370478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a:t>
            </a:r>
            <a:r>
              <a:rPr lang="en-US" sz="1400" dirty="0" err="1">
                <a:solidFill>
                  <a:schemeClr val="bg1"/>
                </a:solidFill>
                <a:cs typeface="Segoe UI" panose="020B0502040204020203" pitchFamily="34" charset="0"/>
              </a:rPr>
              <a:t>ipsmlor</a:t>
            </a:r>
            <a:r>
              <a:rPr lang="en-US" sz="1400" dirty="0">
                <a:solidFill>
                  <a:schemeClr val="bg1"/>
                </a:solidFill>
                <a:cs typeface="Segoe UI" panose="020B0502040204020203" pitchFamily="34" charset="0"/>
              </a:rPr>
              <a:t>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BFC57857-25E9-18F1-0400-1A473130E003}"/>
              </a:ext>
            </a:extLst>
          </p:cNvPr>
          <p:cNvSpPr txBox="1"/>
          <p:nvPr/>
        </p:nvSpPr>
        <p:spPr>
          <a:xfrm>
            <a:off x="90429" y="1083588"/>
            <a:ext cx="10713321" cy="2862322"/>
          </a:xfrm>
          <a:prstGeom prst="rect">
            <a:avLst/>
          </a:prstGeom>
          <a:noFill/>
        </p:spPr>
        <p:txBody>
          <a:bodyPr wrap="square">
            <a:spAutoFit/>
          </a:bodyPr>
          <a:lstStyle/>
          <a:p>
            <a:pPr marL="127000" algn="just">
              <a:buSzPts val="1600"/>
            </a:pPr>
            <a:r>
              <a:rPr lang="en-US" b="0" i="0" dirty="0">
                <a:solidFill>
                  <a:srgbClr val="666666"/>
                </a:solidFill>
                <a:effectLst/>
                <a:latin typeface="Open Sans" panose="020B0606030504020204" pitchFamily="34" charset="0"/>
              </a:rPr>
              <a:t> </a:t>
            </a:r>
            <a:endParaRPr lang="en-IN" b="1" dirty="0">
              <a:solidFill>
                <a:srgbClr val="666666"/>
              </a:solidFill>
              <a:latin typeface="Open Sans" panose="020B0606030504020204" pitchFamily="34" charset="0"/>
            </a:endParaRPr>
          </a:p>
          <a:p>
            <a:pPr marL="127000" algn="just">
              <a:buSzPts val="1600"/>
            </a:pPr>
            <a:r>
              <a:rPr lang="en-IN" b="1" dirty="0"/>
              <a:t>                    2</a:t>
            </a:r>
            <a:r>
              <a:rPr lang="en-IN" b="1" i="0" dirty="0">
                <a:effectLst/>
              </a:rPr>
              <a:t>) Open remix ide and connect to </a:t>
            </a:r>
            <a:r>
              <a:rPr lang="en-IN" b="1" i="0" dirty="0" err="1">
                <a:effectLst/>
              </a:rPr>
              <a:t>metamask</a:t>
            </a:r>
            <a:r>
              <a:rPr lang="en-IN" b="1" i="0" dirty="0">
                <a:effectLst/>
              </a:rPr>
              <a:t> by injected provider -</a:t>
            </a:r>
            <a:r>
              <a:rPr lang="en-IN" b="1" i="0" dirty="0" err="1">
                <a:effectLst/>
              </a:rPr>
              <a:t>metamask</a:t>
            </a:r>
            <a:endParaRPr lang="en-IN" sz="1800" b="1" dirty="0"/>
          </a:p>
          <a:p>
            <a:pPr marL="127000" algn="just">
              <a:buSzPts val="1600"/>
            </a:pPr>
            <a:r>
              <a:rPr lang="en-US" b="0" i="0" dirty="0">
                <a:solidFill>
                  <a:srgbClr val="666666"/>
                </a:solidFill>
                <a:effectLst/>
                <a:latin typeface="+mj-lt"/>
              </a:rPr>
              <a:t> </a:t>
            </a:r>
            <a:endParaRPr lang="en-US" dirty="0"/>
          </a:p>
          <a:p>
            <a:pPr marL="127000" lvl="0" algn="just" rtl="0">
              <a:spcBef>
                <a:spcPts val="0"/>
              </a:spcBef>
              <a:spcAft>
                <a:spcPts val="0"/>
              </a:spcAft>
              <a:buSzPts val="1600"/>
            </a:pPr>
            <a:r>
              <a:rPr lang="en-US" dirty="0"/>
              <a:t> </a:t>
            </a:r>
          </a:p>
          <a:p>
            <a:pPr marL="127000" algn="just">
              <a:buSzPts val="1600"/>
            </a:pPr>
            <a:r>
              <a:rPr lang="en-US" dirty="0"/>
              <a:t>  </a:t>
            </a:r>
            <a:r>
              <a:rPr lang="en-IN" sz="1800" b="1" dirty="0"/>
              <a:t> </a:t>
            </a:r>
            <a:endParaRPr lang="en-US" sz="1800" dirty="0"/>
          </a:p>
          <a:p>
            <a:pPr marL="127000" lvl="0" algn="just" rtl="0">
              <a:spcBef>
                <a:spcPts val="0"/>
              </a:spcBef>
              <a:spcAft>
                <a:spcPts val="0"/>
              </a:spcAft>
              <a:buSzPts val="1600"/>
            </a:pPr>
            <a:endParaRPr lang="en-US" dirty="0"/>
          </a:p>
          <a:p>
            <a:pPr marL="457200" lvl="0" indent="-330200" algn="just" rtl="0">
              <a:spcBef>
                <a:spcPts val="0"/>
              </a:spcBef>
              <a:spcAft>
                <a:spcPts val="0"/>
              </a:spcAft>
              <a:buSzPts val="1600"/>
              <a:buChar char="❏"/>
            </a:pPr>
            <a:endParaRPr lang="en-US" dirty="0"/>
          </a:p>
          <a:p>
            <a:pPr marL="457200" lvl="0" indent="-330200" algn="just" rtl="0">
              <a:spcBef>
                <a:spcPts val="0"/>
              </a:spcBef>
              <a:spcAft>
                <a:spcPts val="0"/>
              </a:spcAft>
              <a:buSzPts val="1600"/>
              <a:buChar char="❏"/>
            </a:pPr>
            <a:endParaRPr lang="en-US" dirty="0"/>
          </a:p>
          <a:p>
            <a:pPr marL="127000" lvl="0" algn="just" rtl="0">
              <a:spcBef>
                <a:spcPts val="0"/>
              </a:spcBef>
              <a:spcAft>
                <a:spcPts val="0"/>
              </a:spcAft>
              <a:buSzPts val="1600"/>
            </a:pPr>
            <a:endParaRPr lang="en-US" sz="1800" dirty="0"/>
          </a:p>
          <a:p>
            <a:pPr marL="457200" lvl="0" indent="-330200" algn="just" rtl="0">
              <a:spcBef>
                <a:spcPts val="0"/>
              </a:spcBef>
              <a:spcAft>
                <a:spcPts val="0"/>
              </a:spcAft>
              <a:buSzPts val="1600"/>
              <a:buChar char="❏"/>
            </a:pPr>
            <a:endParaRPr lang="en-US" sz="1800" dirty="0"/>
          </a:p>
        </p:txBody>
      </p:sp>
      <p:pic>
        <p:nvPicPr>
          <p:cNvPr id="3" name="Picture 2">
            <a:extLst>
              <a:ext uri="{FF2B5EF4-FFF2-40B4-BE49-F238E27FC236}">
                <a16:creationId xmlns:a16="http://schemas.microsoft.com/office/drawing/2014/main" id="{076F8A2D-E4CA-93BE-A132-5B7325214824}"/>
              </a:ext>
            </a:extLst>
          </p:cNvPr>
          <p:cNvPicPr>
            <a:picLocks noChangeAspect="1"/>
          </p:cNvPicPr>
          <p:nvPr/>
        </p:nvPicPr>
        <p:blipFill rotWithShape="1">
          <a:blip r:embed="rId3">
            <a:extLst>
              <a:ext uri="{28A0092B-C50C-407E-A947-70E740481C1C}">
                <a14:useLocalDpi xmlns:a14="http://schemas.microsoft.com/office/drawing/2010/main" val="0"/>
              </a:ext>
            </a:extLst>
          </a:blip>
          <a:srcRect t="5539" r="7763" b="6150"/>
          <a:stretch/>
        </p:blipFill>
        <p:spPr>
          <a:xfrm>
            <a:off x="1572237" y="2296118"/>
            <a:ext cx="8760483" cy="3773014"/>
          </a:xfrm>
          <a:prstGeom prst="rect">
            <a:avLst/>
          </a:prstGeom>
        </p:spPr>
      </p:pic>
    </p:spTree>
    <p:extLst>
      <p:ext uri="{BB962C8B-B14F-4D97-AF65-F5344CB8AC3E}">
        <p14:creationId xmlns:p14="http://schemas.microsoft.com/office/powerpoint/2010/main" val="4029780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3979041" y="922852"/>
            <a:ext cx="834988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1" y="190500"/>
            <a:ext cx="4576623" cy="13295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 sz="2000" dirty="0"/>
          </a:p>
          <a:p>
            <a:pPr algn="ctr"/>
            <a:endParaRPr lang="en" sz="2000" dirty="0">
              <a:solidFill>
                <a:schemeClr val="tx1">
                  <a:lumMod val="75000"/>
                  <a:lumOff val="25000"/>
                </a:schemeClr>
              </a:solidFill>
            </a:endParaRPr>
          </a:p>
          <a:p>
            <a:pPr algn="ctr"/>
            <a:r>
              <a:rPr lang="en" sz="2800" b="1" dirty="0"/>
              <a:t>METHODOLOGY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79982" y="922852"/>
            <a:ext cx="370478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a:t>
            </a:r>
            <a:r>
              <a:rPr lang="en-US" sz="1400" dirty="0" err="1">
                <a:solidFill>
                  <a:schemeClr val="bg1"/>
                </a:solidFill>
                <a:cs typeface="Segoe UI" panose="020B0502040204020203" pitchFamily="34" charset="0"/>
              </a:rPr>
              <a:t>ipsmlor</a:t>
            </a:r>
            <a:r>
              <a:rPr lang="en-US" sz="1400" dirty="0">
                <a:solidFill>
                  <a:schemeClr val="bg1"/>
                </a:solidFill>
                <a:cs typeface="Segoe UI" panose="020B0502040204020203" pitchFamily="34" charset="0"/>
              </a:rPr>
              <a:t>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BFC57857-25E9-18F1-0400-1A473130E003}"/>
              </a:ext>
            </a:extLst>
          </p:cNvPr>
          <p:cNvSpPr txBox="1"/>
          <p:nvPr/>
        </p:nvSpPr>
        <p:spPr>
          <a:xfrm>
            <a:off x="90430" y="1083588"/>
            <a:ext cx="9914182" cy="2862322"/>
          </a:xfrm>
          <a:prstGeom prst="rect">
            <a:avLst/>
          </a:prstGeom>
          <a:noFill/>
        </p:spPr>
        <p:txBody>
          <a:bodyPr wrap="square">
            <a:spAutoFit/>
          </a:bodyPr>
          <a:lstStyle/>
          <a:p>
            <a:pPr marL="127000" algn="just">
              <a:buSzPts val="1600"/>
            </a:pPr>
            <a:r>
              <a:rPr lang="en-US" b="0" i="0" dirty="0">
                <a:solidFill>
                  <a:srgbClr val="666666"/>
                </a:solidFill>
                <a:effectLst/>
                <a:latin typeface="Open Sans" panose="020B0606030504020204" pitchFamily="34" charset="0"/>
              </a:rPr>
              <a:t> </a:t>
            </a:r>
            <a:endParaRPr lang="en-IN" b="1" dirty="0">
              <a:solidFill>
                <a:srgbClr val="666666"/>
              </a:solidFill>
              <a:latin typeface="Open Sans" panose="020B0606030504020204" pitchFamily="34" charset="0"/>
            </a:endParaRPr>
          </a:p>
          <a:p>
            <a:pPr marL="127000" algn="just">
              <a:buSzPts val="1600"/>
            </a:pPr>
            <a:r>
              <a:rPr lang="en-IN" sz="1800" b="1" dirty="0"/>
              <a:t>              3) Opening Remix IDE then writing, compiling and deploying smart contract </a:t>
            </a:r>
          </a:p>
          <a:p>
            <a:pPr marL="127000" algn="just">
              <a:buSzPts val="1600"/>
            </a:pPr>
            <a:r>
              <a:rPr lang="en-US" b="0" i="0" dirty="0">
                <a:solidFill>
                  <a:srgbClr val="666666"/>
                </a:solidFill>
                <a:effectLst/>
                <a:latin typeface="+mj-lt"/>
              </a:rPr>
              <a:t> </a:t>
            </a:r>
            <a:endParaRPr lang="en-US" dirty="0"/>
          </a:p>
          <a:p>
            <a:pPr marL="127000" lvl="0" algn="just" rtl="0">
              <a:spcBef>
                <a:spcPts val="0"/>
              </a:spcBef>
              <a:spcAft>
                <a:spcPts val="0"/>
              </a:spcAft>
              <a:buSzPts val="1600"/>
            </a:pPr>
            <a:r>
              <a:rPr lang="en-US" dirty="0"/>
              <a:t> </a:t>
            </a:r>
          </a:p>
          <a:p>
            <a:pPr marL="127000" algn="just">
              <a:buSzPts val="1600"/>
            </a:pPr>
            <a:r>
              <a:rPr lang="en-US" dirty="0"/>
              <a:t>  </a:t>
            </a:r>
            <a:r>
              <a:rPr lang="en-IN" sz="1800" b="1" dirty="0"/>
              <a:t> </a:t>
            </a:r>
            <a:endParaRPr lang="en-US" sz="1800" dirty="0"/>
          </a:p>
          <a:p>
            <a:pPr marL="127000" lvl="0" algn="just" rtl="0">
              <a:spcBef>
                <a:spcPts val="0"/>
              </a:spcBef>
              <a:spcAft>
                <a:spcPts val="0"/>
              </a:spcAft>
              <a:buSzPts val="1600"/>
            </a:pPr>
            <a:endParaRPr lang="en-US" dirty="0"/>
          </a:p>
          <a:p>
            <a:pPr marL="457200" lvl="0" indent="-330200" algn="just" rtl="0">
              <a:spcBef>
                <a:spcPts val="0"/>
              </a:spcBef>
              <a:spcAft>
                <a:spcPts val="0"/>
              </a:spcAft>
              <a:buSzPts val="1600"/>
              <a:buChar char="❏"/>
            </a:pPr>
            <a:endParaRPr lang="en-US" dirty="0"/>
          </a:p>
          <a:p>
            <a:pPr marL="457200" lvl="0" indent="-330200" algn="just" rtl="0">
              <a:spcBef>
                <a:spcPts val="0"/>
              </a:spcBef>
              <a:spcAft>
                <a:spcPts val="0"/>
              </a:spcAft>
              <a:buSzPts val="1600"/>
              <a:buChar char="❏"/>
            </a:pPr>
            <a:endParaRPr lang="en-US" dirty="0"/>
          </a:p>
          <a:p>
            <a:pPr marL="127000" lvl="0" algn="just" rtl="0">
              <a:spcBef>
                <a:spcPts val="0"/>
              </a:spcBef>
              <a:spcAft>
                <a:spcPts val="0"/>
              </a:spcAft>
              <a:buSzPts val="1600"/>
            </a:pPr>
            <a:endParaRPr lang="en-US" sz="1800" dirty="0"/>
          </a:p>
          <a:p>
            <a:pPr marL="457200" lvl="0" indent="-330200" algn="just" rtl="0">
              <a:spcBef>
                <a:spcPts val="0"/>
              </a:spcBef>
              <a:spcAft>
                <a:spcPts val="0"/>
              </a:spcAft>
              <a:buSzPts val="1600"/>
              <a:buChar char="❏"/>
            </a:pPr>
            <a:endParaRPr lang="en-US" sz="1800" dirty="0"/>
          </a:p>
        </p:txBody>
      </p:sp>
      <p:pic>
        <p:nvPicPr>
          <p:cNvPr id="3" name="Picture 2">
            <a:extLst>
              <a:ext uri="{FF2B5EF4-FFF2-40B4-BE49-F238E27FC236}">
                <a16:creationId xmlns:a16="http://schemas.microsoft.com/office/drawing/2014/main" id="{ED10D15F-5512-D3CE-541E-45222D6B3EA6}"/>
              </a:ext>
            </a:extLst>
          </p:cNvPr>
          <p:cNvPicPr>
            <a:picLocks noChangeAspect="1"/>
          </p:cNvPicPr>
          <p:nvPr/>
        </p:nvPicPr>
        <p:blipFill rotWithShape="1">
          <a:blip r:embed="rId3">
            <a:extLst>
              <a:ext uri="{28A0092B-C50C-407E-A947-70E740481C1C}">
                <a14:useLocalDpi xmlns:a14="http://schemas.microsoft.com/office/drawing/2010/main" val="0"/>
              </a:ext>
            </a:extLst>
          </a:blip>
          <a:srcRect l="742" t="13310" b="4225"/>
          <a:stretch/>
        </p:blipFill>
        <p:spPr>
          <a:xfrm>
            <a:off x="1239649" y="2290262"/>
            <a:ext cx="7773419" cy="3632765"/>
          </a:xfrm>
          <a:prstGeom prst="rect">
            <a:avLst/>
          </a:prstGeom>
        </p:spPr>
      </p:pic>
      <p:pic>
        <p:nvPicPr>
          <p:cNvPr id="5" name="Picture 4">
            <a:extLst>
              <a:ext uri="{FF2B5EF4-FFF2-40B4-BE49-F238E27FC236}">
                <a16:creationId xmlns:a16="http://schemas.microsoft.com/office/drawing/2014/main" id="{DC56951E-298D-3401-8FB0-8C7C4FDD085C}"/>
              </a:ext>
            </a:extLst>
          </p:cNvPr>
          <p:cNvPicPr>
            <a:picLocks noChangeAspect="1"/>
          </p:cNvPicPr>
          <p:nvPr/>
        </p:nvPicPr>
        <p:blipFill rotWithShape="1">
          <a:blip r:embed="rId4">
            <a:extLst>
              <a:ext uri="{28A0092B-C50C-407E-A947-70E740481C1C}">
                <a14:useLocalDpi xmlns:a14="http://schemas.microsoft.com/office/drawing/2010/main" val="0"/>
              </a:ext>
            </a:extLst>
          </a:blip>
          <a:srcRect l="742" t="14033" r="5596" b="11194"/>
          <a:stretch/>
        </p:blipFill>
        <p:spPr>
          <a:xfrm>
            <a:off x="1239649" y="2077231"/>
            <a:ext cx="9375935" cy="4439948"/>
          </a:xfrm>
          <a:prstGeom prst="rect">
            <a:avLst/>
          </a:prstGeom>
        </p:spPr>
      </p:pic>
    </p:spTree>
    <p:extLst>
      <p:ext uri="{BB962C8B-B14F-4D97-AF65-F5344CB8AC3E}">
        <p14:creationId xmlns:p14="http://schemas.microsoft.com/office/powerpoint/2010/main" val="2520033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3979041" y="922852"/>
            <a:ext cx="834988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1" y="190500"/>
            <a:ext cx="4576623" cy="13295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 sz="2000" dirty="0"/>
          </a:p>
          <a:p>
            <a:pPr algn="ctr"/>
            <a:endParaRPr lang="en" sz="2000" dirty="0">
              <a:solidFill>
                <a:schemeClr val="tx1">
                  <a:lumMod val="75000"/>
                  <a:lumOff val="25000"/>
                </a:schemeClr>
              </a:solidFill>
            </a:endParaRPr>
          </a:p>
          <a:p>
            <a:pPr algn="ctr"/>
            <a:r>
              <a:rPr lang="en" sz="2800" b="1" dirty="0"/>
              <a:t>METHODOLOGY</a:t>
            </a:r>
            <a:br>
              <a:rPr lang="en-US" sz="2800" b="1" dirty="0">
                <a:solidFill>
                  <a:schemeClr val="tx1">
                    <a:lumMod val="75000"/>
                    <a:lumOff val="25000"/>
                  </a:schemeClr>
                </a:solidFill>
              </a:rPr>
            </a:br>
            <a:endParaRPr lang="en-US" sz="2800" b="1"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05861" y="922852"/>
            <a:ext cx="370478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a:t>
            </a:r>
            <a:r>
              <a:rPr lang="en-US" sz="1400" dirty="0" err="1">
                <a:solidFill>
                  <a:schemeClr val="bg1"/>
                </a:solidFill>
                <a:cs typeface="Segoe UI" panose="020B0502040204020203" pitchFamily="34" charset="0"/>
              </a:rPr>
              <a:t>ipsmlor</a:t>
            </a:r>
            <a:r>
              <a:rPr lang="en-US" sz="1400" dirty="0">
                <a:solidFill>
                  <a:schemeClr val="bg1"/>
                </a:solidFill>
                <a:cs typeface="Segoe UI" panose="020B0502040204020203" pitchFamily="34" charset="0"/>
              </a:rPr>
              <a:t>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BFC57857-25E9-18F1-0400-1A473130E003}"/>
              </a:ext>
            </a:extLst>
          </p:cNvPr>
          <p:cNvSpPr txBox="1"/>
          <p:nvPr/>
        </p:nvSpPr>
        <p:spPr>
          <a:xfrm>
            <a:off x="160756" y="959988"/>
            <a:ext cx="8998612" cy="2862322"/>
          </a:xfrm>
          <a:prstGeom prst="rect">
            <a:avLst/>
          </a:prstGeom>
          <a:noFill/>
        </p:spPr>
        <p:txBody>
          <a:bodyPr wrap="square">
            <a:spAutoFit/>
          </a:bodyPr>
          <a:lstStyle/>
          <a:p>
            <a:pPr marL="127000" algn="just">
              <a:buSzPts val="1600"/>
            </a:pPr>
            <a:r>
              <a:rPr lang="en-US" b="0" i="0" dirty="0">
                <a:solidFill>
                  <a:srgbClr val="666666"/>
                </a:solidFill>
                <a:effectLst/>
                <a:latin typeface="Open Sans" panose="020B0606030504020204" pitchFamily="34" charset="0"/>
              </a:rPr>
              <a:t> </a:t>
            </a:r>
            <a:endParaRPr lang="en-IN" b="1" dirty="0">
              <a:solidFill>
                <a:srgbClr val="666666"/>
              </a:solidFill>
              <a:latin typeface="Open Sans" panose="020B0606030504020204" pitchFamily="34" charset="0"/>
            </a:endParaRPr>
          </a:p>
          <a:p>
            <a:pPr marL="127000" algn="just">
              <a:buSzPts val="1600"/>
            </a:pPr>
            <a:r>
              <a:rPr lang="en-IN" b="1" i="0" dirty="0">
                <a:effectLst/>
              </a:rPr>
              <a:t>               </a:t>
            </a:r>
            <a:r>
              <a:rPr lang="en-IN" b="1" dirty="0"/>
              <a:t>4</a:t>
            </a:r>
            <a:r>
              <a:rPr lang="en-IN" b="1" i="0" dirty="0">
                <a:effectLst/>
              </a:rPr>
              <a:t>)Open vs code and run the app.py file to generate QR code by manufacturer </a:t>
            </a:r>
            <a:endParaRPr lang="en-IN" sz="1800" b="1" dirty="0"/>
          </a:p>
          <a:p>
            <a:pPr marL="127000" algn="just">
              <a:buSzPts val="1600"/>
            </a:pPr>
            <a:r>
              <a:rPr lang="en-US" b="0" i="0" dirty="0">
                <a:solidFill>
                  <a:srgbClr val="666666"/>
                </a:solidFill>
                <a:effectLst/>
                <a:latin typeface="+mj-lt"/>
              </a:rPr>
              <a:t> </a:t>
            </a:r>
            <a:endParaRPr lang="en-US" dirty="0"/>
          </a:p>
          <a:p>
            <a:pPr marL="127000" lvl="0" algn="just" rtl="0">
              <a:spcBef>
                <a:spcPts val="0"/>
              </a:spcBef>
              <a:spcAft>
                <a:spcPts val="0"/>
              </a:spcAft>
              <a:buSzPts val="1600"/>
            </a:pPr>
            <a:r>
              <a:rPr lang="en-US" dirty="0"/>
              <a:t> </a:t>
            </a:r>
          </a:p>
          <a:p>
            <a:pPr marL="127000" algn="just">
              <a:buSzPts val="1600"/>
            </a:pPr>
            <a:r>
              <a:rPr lang="en-US" dirty="0"/>
              <a:t>  </a:t>
            </a:r>
            <a:r>
              <a:rPr lang="en-IN" sz="1800" b="1" dirty="0"/>
              <a:t> </a:t>
            </a:r>
            <a:endParaRPr lang="en-US" sz="1800" dirty="0"/>
          </a:p>
          <a:p>
            <a:pPr marL="127000" lvl="0" algn="just" rtl="0">
              <a:spcBef>
                <a:spcPts val="0"/>
              </a:spcBef>
              <a:spcAft>
                <a:spcPts val="0"/>
              </a:spcAft>
              <a:buSzPts val="1600"/>
            </a:pPr>
            <a:endParaRPr lang="en-US" dirty="0"/>
          </a:p>
          <a:p>
            <a:pPr marL="457200" lvl="0" indent="-330200" algn="just" rtl="0">
              <a:spcBef>
                <a:spcPts val="0"/>
              </a:spcBef>
              <a:spcAft>
                <a:spcPts val="0"/>
              </a:spcAft>
              <a:buSzPts val="1600"/>
              <a:buChar char="❏"/>
            </a:pPr>
            <a:endParaRPr lang="en-US" dirty="0"/>
          </a:p>
          <a:p>
            <a:pPr marL="457200" lvl="0" indent="-330200" algn="just" rtl="0">
              <a:spcBef>
                <a:spcPts val="0"/>
              </a:spcBef>
              <a:spcAft>
                <a:spcPts val="0"/>
              </a:spcAft>
              <a:buSzPts val="1600"/>
              <a:buChar char="❏"/>
            </a:pPr>
            <a:endParaRPr lang="en-US" dirty="0"/>
          </a:p>
          <a:p>
            <a:pPr marL="127000" lvl="0" algn="just" rtl="0">
              <a:spcBef>
                <a:spcPts val="0"/>
              </a:spcBef>
              <a:spcAft>
                <a:spcPts val="0"/>
              </a:spcAft>
              <a:buSzPts val="1600"/>
            </a:pPr>
            <a:endParaRPr lang="en-US" sz="1800" dirty="0"/>
          </a:p>
          <a:p>
            <a:pPr marL="457200" lvl="0" indent="-330200" algn="just" rtl="0">
              <a:spcBef>
                <a:spcPts val="0"/>
              </a:spcBef>
              <a:spcAft>
                <a:spcPts val="0"/>
              </a:spcAft>
              <a:buSzPts val="1600"/>
              <a:buChar char="❏"/>
            </a:pPr>
            <a:endParaRPr lang="en-US" sz="1800" dirty="0"/>
          </a:p>
        </p:txBody>
      </p:sp>
      <p:pic>
        <p:nvPicPr>
          <p:cNvPr id="3" name="Picture 2">
            <a:extLst>
              <a:ext uri="{FF2B5EF4-FFF2-40B4-BE49-F238E27FC236}">
                <a16:creationId xmlns:a16="http://schemas.microsoft.com/office/drawing/2014/main" id="{EDF21CAC-9995-A894-8437-47D2989A9C11}"/>
              </a:ext>
            </a:extLst>
          </p:cNvPr>
          <p:cNvPicPr>
            <a:picLocks noChangeAspect="1"/>
          </p:cNvPicPr>
          <p:nvPr/>
        </p:nvPicPr>
        <p:blipFill rotWithShape="1">
          <a:blip r:embed="rId3">
            <a:extLst>
              <a:ext uri="{28A0092B-C50C-407E-A947-70E740481C1C}">
                <a14:useLocalDpi xmlns:a14="http://schemas.microsoft.com/office/drawing/2010/main" val="0"/>
              </a:ext>
            </a:extLst>
          </a:blip>
          <a:srcRect t="-2100" b="6754"/>
          <a:stretch/>
        </p:blipFill>
        <p:spPr>
          <a:xfrm>
            <a:off x="1396398" y="2059997"/>
            <a:ext cx="7910992" cy="4242807"/>
          </a:xfrm>
          <a:prstGeom prst="rect">
            <a:avLst/>
          </a:prstGeom>
        </p:spPr>
      </p:pic>
    </p:spTree>
    <p:extLst>
      <p:ext uri="{BB962C8B-B14F-4D97-AF65-F5344CB8AC3E}">
        <p14:creationId xmlns:p14="http://schemas.microsoft.com/office/powerpoint/2010/main" val="294666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63CC-3F7B-702E-4D9C-CF831E6F0DCD}"/>
              </a:ext>
            </a:extLst>
          </p:cNvPr>
          <p:cNvSpPr>
            <a:spLocks noGrp="1"/>
          </p:cNvSpPr>
          <p:nvPr>
            <p:ph type="title"/>
          </p:nvPr>
        </p:nvSpPr>
        <p:spPr>
          <a:xfrm>
            <a:off x="838200" y="-327171"/>
            <a:ext cx="10515600" cy="2558643"/>
          </a:xfrm>
        </p:spPr>
        <p:txBody>
          <a:bodyPr>
            <a:normAutofit/>
          </a:bodyPr>
          <a:lstStyle/>
          <a:p>
            <a:r>
              <a:rPr lang="en-IN" sz="2000" b="1" dirty="0">
                <a:latin typeface="Times New Roman" panose="02020603050405020304" pitchFamily="18" charset="0"/>
                <a:cs typeface="Times New Roman" panose="02020603050405020304" pitchFamily="18" charset="0"/>
              </a:rPr>
              <a:t>                  </a:t>
            </a: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                  Manufacturer page</a:t>
            </a:r>
          </a:p>
        </p:txBody>
      </p:sp>
      <p:pic>
        <p:nvPicPr>
          <p:cNvPr id="3" name="Picture 2">
            <a:extLst>
              <a:ext uri="{FF2B5EF4-FFF2-40B4-BE49-F238E27FC236}">
                <a16:creationId xmlns:a16="http://schemas.microsoft.com/office/drawing/2014/main" id="{6DDC9C7E-EC80-BA0E-9FCB-4782AE91B3A8}"/>
              </a:ext>
            </a:extLst>
          </p:cNvPr>
          <p:cNvPicPr>
            <a:picLocks noChangeAspect="1"/>
          </p:cNvPicPr>
          <p:nvPr/>
        </p:nvPicPr>
        <p:blipFill rotWithShape="1">
          <a:blip r:embed="rId2">
            <a:extLst>
              <a:ext uri="{28A0092B-C50C-407E-A947-70E740481C1C}">
                <a14:useLocalDpi xmlns:a14="http://schemas.microsoft.com/office/drawing/2010/main" val="0"/>
              </a:ext>
            </a:extLst>
          </a:blip>
          <a:srcRect l="22823" t="14182" r="25548" b="20425"/>
          <a:stretch/>
        </p:blipFill>
        <p:spPr bwMode="auto">
          <a:xfrm>
            <a:off x="2072081" y="1529542"/>
            <a:ext cx="7759816" cy="4636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153594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727</TotalTime>
  <Words>1003</Words>
  <Application>Microsoft Office PowerPoint</Application>
  <PresentationFormat>Widescreen</PresentationFormat>
  <Paragraphs>178</Paragraphs>
  <Slides>15</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Arial</vt:lpstr>
      <vt:lpstr>Bodoni MT</vt:lpstr>
      <vt:lpstr>Calibri</vt:lpstr>
      <vt:lpstr>Century Gothic</vt:lpstr>
      <vt:lpstr>Open Sans</vt:lpstr>
      <vt:lpstr>Segoe UI Light</vt:lpstr>
      <vt:lpstr>Söhne</vt:lpstr>
      <vt:lpstr>Times New Roman</vt:lpstr>
      <vt:lpstr>Wingdings 3</vt:lpstr>
      <vt:lpstr>Office Theme</vt:lpstr>
      <vt:lpstr>Ion</vt:lpstr>
      <vt:lpstr> Detection of Counterfeit Products Using Blockchain QR Code</vt:lpstr>
      <vt:lpstr>Project analysis slide 3</vt:lpstr>
      <vt:lpstr>Project analysis slide 3</vt:lpstr>
      <vt:lpstr>Project analysis slide 3</vt:lpstr>
      <vt:lpstr>Project analysis slide 3</vt:lpstr>
      <vt:lpstr>Project analysis slide 3</vt:lpstr>
      <vt:lpstr>Project analysis slide 3</vt:lpstr>
      <vt:lpstr>Project analysis slide 3</vt:lpstr>
      <vt:lpstr>                                     Manufacturer page</vt:lpstr>
      <vt:lpstr>PowerPoint Presentation</vt:lpstr>
      <vt:lpstr> </vt:lpstr>
      <vt:lpstr>           Consumer page                case 2: When a product is unauthentic. </vt:lpstr>
      <vt:lpstr>PowerPoint Presentation</vt:lpstr>
      <vt:lpstr>Project analysis slide 4</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Counterfeit Product Using Blockchain</dc:title>
  <dc:creator>Jithender Solanki</dc:creator>
  <cp:lastModifiedBy>Jithender Solanki</cp:lastModifiedBy>
  <cp:revision>13</cp:revision>
  <dcterms:created xsi:type="dcterms:W3CDTF">2023-03-26T11:01:29Z</dcterms:created>
  <dcterms:modified xsi:type="dcterms:W3CDTF">2023-11-02T03:34:34Z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